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54"/>
  </p:notesMasterIdLst>
  <p:sldIdLst>
    <p:sldId id="258" r:id="rId2"/>
    <p:sldId id="26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7" r:id="rId17"/>
    <p:sldId id="286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2" r:id="rId32"/>
    <p:sldId id="303" r:id="rId33"/>
    <p:sldId id="301" r:id="rId34"/>
    <p:sldId id="304" r:id="rId35"/>
    <p:sldId id="306" r:id="rId36"/>
    <p:sldId id="305" r:id="rId37"/>
    <p:sldId id="307" r:id="rId38"/>
    <p:sldId id="308" r:id="rId39"/>
    <p:sldId id="309" r:id="rId40"/>
    <p:sldId id="310" r:id="rId41"/>
    <p:sldId id="311" r:id="rId42"/>
    <p:sldId id="312" r:id="rId43"/>
    <p:sldId id="313" r:id="rId44"/>
    <p:sldId id="314" r:id="rId45"/>
    <p:sldId id="316" r:id="rId46"/>
    <p:sldId id="315" r:id="rId47"/>
    <p:sldId id="317" r:id="rId48"/>
    <p:sldId id="318" r:id="rId49"/>
    <p:sldId id="319" r:id="rId50"/>
    <p:sldId id="320" r:id="rId51"/>
    <p:sldId id="321" r:id="rId52"/>
    <p:sldId id="322" r:id="rId53"/>
    <p:sldId id="323" r:id="rId54"/>
    <p:sldId id="324" r:id="rId55"/>
    <p:sldId id="325" r:id="rId56"/>
    <p:sldId id="326" r:id="rId57"/>
    <p:sldId id="327" r:id="rId58"/>
    <p:sldId id="328" r:id="rId59"/>
    <p:sldId id="330" r:id="rId60"/>
    <p:sldId id="329" r:id="rId61"/>
    <p:sldId id="331" r:id="rId62"/>
    <p:sldId id="332" r:id="rId63"/>
    <p:sldId id="333" r:id="rId64"/>
    <p:sldId id="334" r:id="rId65"/>
    <p:sldId id="335" r:id="rId66"/>
    <p:sldId id="336" r:id="rId67"/>
    <p:sldId id="337" r:id="rId68"/>
    <p:sldId id="338" r:id="rId69"/>
    <p:sldId id="339" r:id="rId70"/>
    <p:sldId id="340" r:id="rId71"/>
    <p:sldId id="341" r:id="rId72"/>
    <p:sldId id="342" r:id="rId73"/>
    <p:sldId id="343" r:id="rId74"/>
    <p:sldId id="344" r:id="rId75"/>
    <p:sldId id="345" r:id="rId76"/>
    <p:sldId id="347" r:id="rId77"/>
    <p:sldId id="346" r:id="rId78"/>
    <p:sldId id="349" r:id="rId79"/>
    <p:sldId id="348" r:id="rId80"/>
    <p:sldId id="351" r:id="rId81"/>
    <p:sldId id="350" r:id="rId82"/>
    <p:sldId id="352" r:id="rId83"/>
    <p:sldId id="354" r:id="rId84"/>
    <p:sldId id="353" r:id="rId85"/>
    <p:sldId id="355" r:id="rId86"/>
    <p:sldId id="356" r:id="rId87"/>
    <p:sldId id="357" r:id="rId88"/>
    <p:sldId id="358" r:id="rId89"/>
    <p:sldId id="359" r:id="rId90"/>
    <p:sldId id="360" r:id="rId91"/>
    <p:sldId id="361" r:id="rId92"/>
    <p:sldId id="362" r:id="rId93"/>
    <p:sldId id="363" r:id="rId94"/>
    <p:sldId id="364" r:id="rId95"/>
    <p:sldId id="365" r:id="rId96"/>
    <p:sldId id="366" r:id="rId97"/>
    <p:sldId id="367" r:id="rId98"/>
    <p:sldId id="368" r:id="rId99"/>
    <p:sldId id="370" r:id="rId100"/>
    <p:sldId id="369" r:id="rId101"/>
    <p:sldId id="371" r:id="rId102"/>
    <p:sldId id="372" r:id="rId103"/>
    <p:sldId id="373" r:id="rId104"/>
    <p:sldId id="374" r:id="rId105"/>
    <p:sldId id="375" r:id="rId106"/>
    <p:sldId id="376" r:id="rId107"/>
    <p:sldId id="377" r:id="rId108"/>
    <p:sldId id="378" r:id="rId109"/>
    <p:sldId id="379" r:id="rId110"/>
    <p:sldId id="380" r:id="rId111"/>
    <p:sldId id="381" r:id="rId112"/>
    <p:sldId id="383" r:id="rId113"/>
    <p:sldId id="382" r:id="rId114"/>
    <p:sldId id="384" r:id="rId115"/>
    <p:sldId id="385" r:id="rId116"/>
    <p:sldId id="386" r:id="rId117"/>
    <p:sldId id="387" r:id="rId118"/>
    <p:sldId id="388" r:id="rId119"/>
    <p:sldId id="389" r:id="rId120"/>
    <p:sldId id="390" r:id="rId121"/>
    <p:sldId id="391" r:id="rId122"/>
    <p:sldId id="392" r:id="rId123"/>
    <p:sldId id="393" r:id="rId124"/>
    <p:sldId id="394" r:id="rId125"/>
    <p:sldId id="395" r:id="rId126"/>
    <p:sldId id="397" r:id="rId127"/>
    <p:sldId id="396" r:id="rId128"/>
    <p:sldId id="398" r:id="rId129"/>
    <p:sldId id="399" r:id="rId130"/>
    <p:sldId id="400" r:id="rId131"/>
    <p:sldId id="401" r:id="rId132"/>
    <p:sldId id="402" r:id="rId133"/>
    <p:sldId id="403" r:id="rId134"/>
    <p:sldId id="404" r:id="rId135"/>
    <p:sldId id="405" r:id="rId136"/>
    <p:sldId id="406" r:id="rId137"/>
    <p:sldId id="407" r:id="rId138"/>
    <p:sldId id="408" r:id="rId139"/>
    <p:sldId id="409" r:id="rId140"/>
    <p:sldId id="411" r:id="rId141"/>
    <p:sldId id="410" r:id="rId142"/>
    <p:sldId id="412" r:id="rId143"/>
    <p:sldId id="413" r:id="rId144"/>
    <p:sldId id="414" r:id="rId145"/>
    <p:sldId id="415" r:id="rId146"/>
    <p:sldId id="417" r:id="rId147"/>
    <p:sldId id="416" r:id="rId148"/>
    <p:sldId id="418" r:id="rId149"/>
    <p:sldId id="419" r:id="rId150"/>
    <p:sldId id="420" r:id="rId151"/>
    <p:sldId id="422" r:id="rId152"/>
    <p:sldId id="421" r:id="rId153"/>
  </p:sldIdLst>
  <p:sldSz cx="12192000" cy="6858000"/>
  <p:notesSz cx="6858000" cy="9144000"/>
  <p:embeddedFontLst>
    <p:embeddedFont>
      <p:font typeface="Avenir Book" panose="02000503020000020003" pitchFamily="2" charset="0"/>
      <p:regular r:id="rId155"/>
      <p:italic r:id="rId156"/>
    </p:embeddedFont>
    <p:embeddedFont>
      <p:font typeface="Calibri" panose="020F0502020204030204" pitchFamily="34" charset="0"/>
      <p:regular r:id="rId157"/>
      <p:bold r:id="rId158"/>
      <p:italic r:id="rId159"/>
      <p:boldItalic r:id="rId160"/>
    </p:embeddedFont>
    <p:embeddedFont>
      <p:font typeface="Century Schoolbook" panose="02040604050505020304" pitchFamily="18" charset="0"/>
      <p:regular r:id="rId161"/>
      <p:bold r:id="rId162"/>
      <p:italic r:id="rId163"/>
      <p:boldItalic r:id="rId164"/>
    </p:embeddedFont>
    <p:embeddedFont>
      <p:font typeface="Open Sans" panose="020B0606030504020204" pitchFamily="34" charset="0"/>
      <p:regular r:id="rId165"/>
      <p:bold r:id="rId166"/>
      <p:italic r:id="rId167"/>
      <p:boldItalic r:id="rId168"/>
    </p:embeddedFont>
    <p:embeddedFont>
      <p:font typeface="Tahoma" panose="020B0604030504040204" pitchFamily="34" charset="0"/>
      <p:regular r:id="rId169"/>
      <p:bold r:id="rId1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EF81007-3CA8-4977-B1AA-9A17DAA5AEAD}">
          <p14:sldIdLst>
            <p14:sldId id="258"/>
            <p14:sldId id="267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7"/>
            <p14:sldId id="286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2"/>
            <p14:sldId id="303"/>
            <p14:sldId id="301"/>
            <p14:sldId id="304"/>
            <p14:sldId id="306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6"/>
            <p14:sldId id="315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30"/>
            <p14:sldId id="329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7"/>
            <p14:sldId id="346"/>
            <p14:sldId id="349"/>
            <p14:sldId id="348"/>
            <p14:sldId id="351"/>
            <p14:sldId id="350"/>
            <p14:sldId id="352"/>
            <p14:sldId id="354"/>
            <p14:sldId id="353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70"/>
            <p14:sldId id="369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3"/>
            <p14:sldId id="382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7"/>
            <p14:sldId id="396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1"/>
            <p14:sldId id="410"/>
            <p14:sldId id="412"/>
            <p14:sldId id="413"/>
            <p14:sldId id="414"/>
            <p14:sldId id="415"/>
            <p14:sldId id="417"/>
            <p14:sldId id="416"/>
            <p14:sldId id="418"/>
            <p14:sldId id="419"/>
            <p14:sldId id="420"/>
            <p14:sldId id="422"/>
            <p14:sldId id="4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60" userDrawn="1">
          <p15:clr>
            <a:srgbClr val="A4A3A4"/>
          </p15:clr>
        </p15:guide>
        <p15:guide id="3" pos="7320" userDrawn="1">
          <p15:clr>
            <a:srgbClr val="A4A3A4"/>
          </p15:clr>
        </p15:guide>
        <p15:guide id="4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1" roundtripDataSignature="AMtx7mh+9/dCSlYobEHwms6iFvXqxM7F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90546" autoAdjust="0"/>
  </p:normalViewPr>
  <p:slideViewPr>
    <p:cSldViewPr snapToGrid="0">
      <p:cViewPr varScale="1">
        <p:scale>
          <a:sx n="118" d="100"/>
          <a:sy n="118" d="100"/>
        </p:scale>
        <p:origin x="1160" y="200"/>
      </p:cViewPr>
      <p:guideLst>
        <p:guide orient="horz" pos="2112"/>
        <p:guide pos="360"/>
        <p:guide pos="732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font" Target="fonts/font5.fntdata"/><Relationship Id="rId170" Type="http://schemas.openxmlformats.org/officeDocument/2006/relationships/font" Target="fonts/font16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6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customschemas.google.com/relationships/presentationmetadata" Target="metadata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font" Target="fonts/font2.fntdata"/><Relationship Id="rId172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font" Target="fonts/font3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font" Target="fonts/font9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font" Target="fonts/font10.fntdata"/><Relationship Id="rId169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notesMaster" Target="notesMasters/notesMaster1.xml"/><Relationship Id="rId175" Type="http://schemas.openxmlformats.org/officeDocument/2006/relationships/tableStyles" Target="tableStyle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font" Target="fonts/font11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font" Target="fonts/font1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font" Target="fonts/font12.fntdata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7.png>
</file>

<file path=ppt/media/image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1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846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Timediff</a:t>
            </a:r>
            <a:r>
              <a:rPr lang="en-US" dirty="0"/>
              <a:t> is –</a:t>
            </a:r>
            <a:r>
              <a:rPr lang="en-US" dirty="0" err="1"/>
              <a:t>ve</a:t>
            </a:r>
            <a:r>
              <a:rPr lang="en-US" dirty="0"/>
              <a:t> if </a:t>
            </a:r>
            <a:r>
              <a:rPr lang="en-US" dirty="0" err="1"/>
              <a:t>purchaseDate</a:t>
            </a:r>
            <a:r>
              <a:rPr lang="en-US" dirty="0"/>
              <a:t> is well into the future, so it’s always less than </a:t>
            </a:r>
            <a:r>
              <a:rPr lang="en-US" dirty="0" err="1"/>
              <a:t>maxDiff</a:t>
            </a:r>
            <a:r>
              <a:rPr lang="en-US" dirty="0"/>
              <a:t>.</a:t>
            </a:r>
          </a:p>
          <a:p>
            <a:r>
              <a:rPr lang="en-US" dirty="0"/>
              <a:t>Make a joke of this.   Someone comes in and says, “give me a ticket for next Christmas” and then it’s Christmas everyday till then 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1021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May want to say that if implementation is obvious, all the tests should also be obvious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32344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8436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Point out that in the second instance, there are multiple assert methods, so a reason string is useful to have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3916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 told them that my rule of thumb was that if it would take more than a week to change over, do it up front.  Few API changes take a week to sort out, so this becomes an argument for doing very little upfront.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8844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this point, you want to show them the references chapter (at the end of the course) and point out Martin Fowler’s book.</a:t>
            </a:r>
          </a:p>
          <a:p>
            <a:r>
              <a:rPr lang="en-US" dirty="0"/>
              <a:t>Don’t keep the references chapter a secret till the end of the course!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7570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In a non-nice mock, </a:t>
            </a:r>
            <a:r>
              <a:rPr lang="en-US" dirty="0" err="1"/>
              <a:t>addGate</a:t>
            </a:r>
            <a:r>
              <a:rPr lang="en-US" dirty="0"/>
              <a:t>() would also be expected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04707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Explanation of point from exercise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31537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So what we say here may not match what some author means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8670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Mock, when, any(),</a:t>
            </a:r>
            <a:r>
              <a:rPr lang="en-US" dirty="0" err="1"/>
              <a:t>thenReturn</a:t>
            </a:r>
            <a:r>
              <a:rPr lang="en-US" dirty="0"/>
              <a:t>, etc. are part of the Mockito API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8472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Answer: that the unit test is complete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34316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withZip</a:t>
            </a:r>
            <a:r>
              <a:rPr lang="en-US" dirty="0"/>
              <a:t>=false condition is never tested.  But because there is no else block, branch coverage shows up as 100%</a:t>
            </a:r>
          </a:p>
          <a:p>
            <a:r>
              <a:rPr lang="en-US" dirty="0"/>
              <a:t>The bug is that </a:t>
            </a:r>
            <a:r>
              <a:rPr lang="en-US" dirty="0" err="1"/>
              <a:t>withZip</a:t>
            </a:r>
            <a:r>
              <a:rPr lang="en-US" dirty="0"/>
              <a:t>=false, you’ll get a </a:t>
            </a:r>
            <a:r>
              <a:rPr lang="en-US" dirty="0" err="1"/>
              <a:t>nullpointer</a:t>
            </a:r>
            <a:r>
              <a:rPr lang="en-US" dirty="0"/>
              <a:t> exception</a:t>
            </a:r>
          </a:p>
          <a:p>
            <a:r>
              <a:rPr lang="en-US" dirty="0"/>
              <a:t>Does </a:t>
            </a:r>
            <a:r>
              <a:rPr lang="en-US" dirty="0" err="1"/>
              <a:t>toUpperCase</a:t>
            </a:r>
            <a:r>
              <a:rPr lang="en-US" dirty="0"/>
              <a:t>() and passes in ‘true’ for </a:t>
            </a:r>
            <a:r>
              <a:rPr lang="en-US" dirty="0" err="1"/>
              <a:t>zipcode</a:t>
            </a:r>
            <a:r>
              <a:rPr lang="en-US" dirty="0"/>
              <a:t>, so the test should pass.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7563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The </a:t>
            </a:r>
            <a:r>
              <a:rPr lang="en-US" dirty="0" err="1"/>
              <a:t>withZip</a:t>
            </a:r>
            <a:r>
              <a:rPr lang="en-US" dirty="0"/>
              <a:t>=true condition doesn’t actually add the zip, but since we are not testing for it, it’ll work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5509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Hopefully, they don’t choose “None of the above” – it’s a joke.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0686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to instructors: If using these slides at Goldman Sachs, tell the students that static imports are not allowed there.</a:t>
            </a:r>
          </a:p>
          <a:p>
            <a:r>
              <a:rPr lang="en-US" dirty="0"/>
              <a:t>At Deutsche Bank, the recommended syntax is </a:t>
            </a:r>
          </a:p>
          <a:p>
            <a:r>
              <a:rPr lang="en-US" dirty="0"/>
              <a:t>import static </a:t>
            </a:r>
            <a:r>
              <a:rPr lang="en-US" dirty="0" err="1"/>
              <a:t>org.junit.Assert</a:t>
            </a:r>
            <a:r>
              <a:rPr lang="en-US" dirty="0"/>
              <a:t>.*;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7591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Reason for best practice: in a method with one assertion, know which assertion failed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6891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Answer: next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0303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Because test will now pass.  </a:t>
            </a:r>
            <a:r>
              <a:rPr lang="en-US" dirty="0" err="1"/>
              <a:t>Next:refactor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9758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Answer: next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985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It’s </a:t>
            </a:r>
            <a:r>
              <a:rPr lang="en-US" dirty="0" err="1"/>
              <a:t>roundUp</a:t>
            </a:r>
            <a:r>
              <a:rPr lang="en-US" dirty="0"/>
              <a:t> not simply round, so the time will keep moving forward by one hour as we go through each of the test methods (see previous slide)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6453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 preserve="1" userDrawn="1">
  <p:cSld name="4_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13"/>
          <p:cNvGrpSpPr/>
          <p:nvPr/>
        </p:nvGrpSpPr>
        <p:grpSpPr>
          <a:xfrm>
            <a:off x="0" y="6824981"/>
            <a:ext cx="12192000" cy="45719"/>
            <a:chOff x="0" y="6756401"/>
            <a:chExt cx="12192000" cy="114300"/>
          </a:xfrm>
        </p:grpSpPr>
        <p:sp>
          <p:nvSpPr>
            <p:cNvPr id="41" name="Google Shape;41;p13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2" name="Google Shape;42;p13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3" name="Google Shape;43;p13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" name="Google Shape;44;p13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5" name="Google Shape;45;p13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6" name="Google Shape;46;p13"/>
          <p:cNvGrpSpPr/>
          <p:nvPr/>
        </p:nvGrpSpPr>
        <p:grpSpPr>
          <a:xfrm>
            <a:off x="0" y="0"/>
            <a:ext cx="12192000" cy="45719"/>
            <a:chOff x="0" y="6756401"/>
            <a:chExt cx="12192000" cy="114300"/>
          </a:xfrm>
        </p:grpSpPr>
        <p:sp>
          <p:nvSpPr>
            <p:cNvPr id="47" name="Google Shape;47;p13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" name="Google Shape;48;p13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" name="Google Shape;49;p13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" name="Google Shape;50;p13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" name="Google Shape;51;p13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14703-5E2C-6749-85A1-D5F61312DA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5762" y="1794194"/>
            <a:ext cx="10515600" cy="4086842"/>
          </a:xfrm>
        </p:spPr>
        <p:txBody>
          <a:bodyPr/>
          <a:lstStyle>
            <a:lvl1pPr marL="457200" indent="-406400">
              <a:buClr>
                <a:schemeClr val="accent1"/>
              </a:buClr>
              <a:buFont typeface="Wingdings" pitchFamily="2" charset="2"/>
              <a:buChar char="§"/>
              <a:defRPr sz="2000">
                <a:latin typeface="Avenir Book" panose="02000503020000020003" pitchFamily="2" charset="0"/>
              </a:defRPr>
            </a:lvl1pPr>
            <a:lvl2pPr marL="914400" indent="-381000">
              <a:buClr>
                <a:schemeClr val="accent1"/>
              </a:buClr>
              <a:buFont typeface="Wingdings" pitchFamily="2" charset="2"/>
              <a:buChar char="§"/>
              <a:defRPr sz="1800">
                <a:latin typeface="Avenir Book" panose="02000503020000020003" pitchFamily="2" charset="0"/>
              </a:defRPr>
            </a:lvl2pPr>
            <a:lvl3pPr marL="1371600" indent="-355600">
              <a:buClr>
                <a:schemeClr val="accent1"/>
              </a:buClr>
              <a:buFont typeface="Wingdings" pitchFamily="2" charset="2"/>
              <a:buChar char="§"/>
              <a:defRPr sz="1600">
                <a:latin typeface="Avenir Book" panose="02000503020000020003" pitchFamily="2" charset="0"/>
              </a:defRPr>
            </a:lvl3pPr>
            <a:lvl4pPr marL="1828800" indent="-342900">
              <a:buClr>
                <a:schemeClr val="accent1"/>
              </a:buClr>
              <a:buFont typeface="Wingdings" pitchFamily="2" charset="2"/>
              <a:buChar char="§"/>
              <a:defRPr sz="1400">
                <a:latin typeface="Avenir Book" panose="02000503020000020003" pitchFamily="2" charset="0"/>
              </a:defRPr>
            </a:lvl4pPr>
            <a:lvl5pPr marL="2286000" indent="-342900">
              <a:buClr>
                <a:schemeClr val="accent1"/>
              </a:buClr>
              <a:buFont typeface="Wingdings" pitchFamily="2" charset="2"/>
              <a:buChar char="§"/>
              <a:defRPr sz="1200"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Google Shape;53;p14">
            <a:extLst>
              <a:ext uri="{FF2B5EF4-FFF2-40B4-BE49-F238E27FC236}">
                <a16:creationId xmlns:a16="http://schemas.microsoft.com/office/drawing/2014/main" id="{8A0DFBE8-3C69-254F-9B57-2A299ECDBE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5761" y="420593"/>
            <a:ext cx="10515600" cy="911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57;p14">
            <a:extLst>
              <a:ext uri="{FF2B5EF4-FFF2-40B4-BE49-F238E27FC236}">
                <a16:creationId xmlns:a16="http://schemas.microsoft.com/office/drawing/2014/main" id="{EEDE0DC0-8392-1646-BF60-F02D45F7AD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45761" y="1138779"/>
            <a:ext cx="105156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640003E9-4B33-4AAE-AC82-DEE57A618335}"/>
              </a:ext>
            </a:extLst>
          </p:cNvPr>
          <p:cNvSpPr txBox="1">
            <a:spLocks/>
          </p:cNvSpPr>
          <p:nvPr userDrawn="1"/>
        </p:nvSpPr>
        <p:spPr>
          <a:xfrm>
            <a:off x="11620362" y="6374502"/>
            <a:ext cx="4366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A583A4-E6BE-4E42-940D-4AD286D5AE10}"/>
              </a:ext>
            </a:extLst>
          </p:cNvPr>
          <p:cNvSpPr txBox="1"/>
          <p:nvPr userDrawn="1"/>
        </p:nvSpPr>
        <p:spPr>
          <a:xfrm>
            <a:off x="4342821" y="6300825"/>
            <a:ext cx="346817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+mn-lt"/>
              </a:rPr>
              <a:t>Advanced Java</a:t>
            </a:r>
          </a:p>
        </p:txBody>
      </p:sp>
    </p:spTree>
    <p:extLst>
      <p:ext uri="{BB962C8B-B14F-4D97-AF65-F5344CB8AC3E}">
        <p14:creationId xmlns:p14="http://schemas.microsoft.com/office/powerpoint/2010/main" val="54582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>
                                            <p:txEl>
                                              <p:char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Picture Portfolio">
  <p:cSld name="Big Picture Portfolio"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1"/>
          <p:cNvSpPr txBox="1">
            <a:spLocks noGrp="1"/>
          </p:cNvSpPr>
          <p:nvPr>
            <p:ph type="title"/>
          </p:nvPr>
        </p:nvSpPr>
        <p:spPr>
          <a:xfrm>
            <a:off x="845761" y="420593"/>
            <a:ext cx="10515600" cy="911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9" name="Google Shape;1109;p51"/>
          <p:cNvSpPr txBox="1">
            <a:spLocks noGrp="1"/>
          </p:cNvSpPr>
          <p:nvPr>
            <p:ph type="body" idx="1"/>
          </p:nvPr>
        </p:nvSpPr>
        <p:spPr>
          <a:xfrm>
            <a:off x="845761" y="1138779"/>
            <a:ext cx="105156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116" name="Google Shape;1116;p51"/>
          <p:cNvGrpSpPr/>
          <p:nvPr/>
        </p:nvGrpSpPr>
        <p:grpSpPr>
          <a:xfrm>
            <a:off x="0" y="6824981"/>
            <a:ext cx="12192000" cy="45719"/>
            <a:chOff x="0" y="6756401"/>
            <a:chExt cx="12192000" cy="114300"/>
          </a:xfrm>
        </p:grpSpPr>
        <p:sp>
          <p:nvSpPr>
            <p:cNvPr id="1117" name="Google Shape;1117;p51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18" name="Google Shape;1118;p51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19" name="Google Shape;1119;p51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0" name="Google Shape;1120;p51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1" name="Google Shape;1121;p51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122" name="Google Shape;1122;p51"/>
          <p:cNvGrpSpPr/>
          <p:nvPr/>
        </p:nvGrpSpPr>
        <p:grpSpPr>
          <a:xfrm>
            <a:off x="0" y="0"/>
            <a:ext cx="12192000" cy="45719"/>
            <a:chOff x="0" y="6756401"/>
            <a:chExt cx="12192000" cy="114300"/>
          </a:xfrm>
        </p:grpSpPr>
        <p:sp>
          <p:nvSpPr>
            <p:cNvPr id="1123" name="Google Shape;1123;p51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4" name="Google Shape;1124;p51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6" name="Google Shape;1126;p51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7" name="Google Shape;1127;p51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128" name="Google Shape;1128;p51"/>
          <p:cNvSpPr>
            <a:spLocks noGrp="1"/>
          </p:cNvSpPr>
          <p:nvPr>
            <p:ph type="pic" idx="2"/>
          </p:nvPr>
        </p:nvSpPr>
        <p:spPr>
          <a:xfrm>
            <a:off x="563034" y="1719343"/>
            <a:ext cx="11074399" cy="4442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DC535451-9BD8-407C-9266-17230C8E7BFB}"/>
              </a:ext>
            </a:extLst>
          </p:cNvPr>
          <p:cNvSpPr txBox="1">
            <a:spLocks/>
          </p:cNvSpPr>
          <p:nvPr userDrawn="1"/>
        </p:nvSpPr>
        <p:spPr>
          <a:xfrm>
            <a:off x="11620362" y="6374502"/>
            <a:ext cx="4366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5ED2A3-E1C2-4E7B-8145-475FD7BF672B}"/>
              </a:ext>
            </a:extLst>
          </p:cNvPr>
          <p:cNvSpPr txBox="1"/>
          <p:nvPr userDrawn="1"/>
        </p:nvSpPr>
        <p:spPr>
          <a:xfrm>
            <a:off x="4342821" y="6300825"/>
            <a:ext cx="346817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+mn-lt"/>
              </a:rPr>
              <a:t>Advanced Java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58"/>
          <p:cNvGrpSpPr/>
          <p:nvPr/>
        </p:nvGrpSpPr>
        <p:grpSpPr>
          <a:xfrm>
            <a:off x="0" y="6824981"/>
            <a:ext cx="12192000" cy="45719"/>
            <a:chOff x="0" y="6756401"/>
            <a:chExt cx="12192000" cy="114300"/>
          </a:xfrm>
        </p:grpSpPr>
        <p:sp>
          <p:nvSpPr>
            <p:cNvPr id="1279" name="Google Shape;1279;p58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1" name="Google Shape;1281;p58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2" name="Google Shape;1282;p58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3" name="Google Shape;1283;p58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284" name="Google Shape;1284;p58"/>
          <p:cNvGrpSpPr/>
          <p:nvPr/>
        </p:nvGrpSpPr>
        <p:grpSpPr>
          <a:xfrm>
            <a:off x="0" y="0"/>
            <a:ext cx="12192000" cy="45719"/>
            <a:chOff x="0" y="6756401"/>
            <a:chExt cx="12192000" cy="114300"/>
          </a:xfrm>
        </p:grpSpPr>
        <p:sp>
          <p:nvSpPr>
            <p:cNvPr id="1285" name="Google Shape;1285;p58"/>
            <p:cNvSpPr/>
            <p:nvPr/>
          </p:nvSpPr>
          <p:spPr>
            <a:xfrm>
              <a:off x="0" y="6756401"/>
              <a:ext cx="2443207" cy="114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6" name="Google Shape;1286;p58"/>
            <p:cNvSpPr/>
            <p:nvPr/>
          </p:nvSpPr>
          <p:spPr>
            <a:xfrm>
              <a:off x="2427653" y="6756401"/>
              <a:ext cx="2443207" cy="114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4855305" y="6756401"/>
              <a:ext cx="2443207" cy="114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7305656" y="6756401"/>
              <a:ext cx="2443207" cy="114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89" name="Google Shape;1289;p58"/>
            <p:cNvSpPr/>
            <p:nvPr/>
          </p:nvSpPr>
          <p:spPr>
            <a:xfrm>
              <a:off x="9748793" y="6756401"/>
              <a:ext cx="2443207" cy="114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52933C64-2E4E-455A-AFFA-8B270D33DFD6}"/>
              </a:ext>
            </a:extLst>
          </p:cNvPr>
          <p:cNvSpPr txBox="1">
            <a:spLocks/>
          </p:cNvSpPr>
          <p:nvPr userDrawn="1"/>
        </p:nvSpPr>
        <p:spPr>
          <a:xfrm>
            <a:off x="11620362" y="6374502"/>
            <a:ext cx="4366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3F93A-4D67-46C0-884E-DEE5D962778B}"/>
              </a:ext>
            </a:extLst>
          </p:cNvPr>
          <p:cNvSpPr txBox="1"/>
          <p:nvPr userDrawn="1"/>
        </p:nvSpPr>
        <p:spPr>
          <a:xfrm>
            <a:off x="4342821" y="6300825"/>
            <a:ext cx="346817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+mn-lt"/>
              </a:rPr>
              <a:t>Advanced Java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/Users/rohanrajore/Library/Containers/com.microsoft.Outlook/Data/Library/Caches/Signatures/signature_1874630819" TargetMode="Externa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ato"/>
              <a:buNone/>
              <a:defRPr sz="4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dirty="0"/>
              <a:t>Main Heading</a:t>
            </a:r>
          </a:p>
          <a:p>
            <a:pPr lvl="1"/>
            <a:r>
              <a:rPr lang="en-US" dirty="0"/>
              <a:t>Sub heading</a:t>
            </a:r>
          </a:p>
          <a:p>
            <a:pPr lvl="2"/>
            <a:r>
              <a:rPr lang="en-US" dirty="0"/>
              <a:t>Sub Sub heading</a:t>
            </a:r>
          </a:p>
          <a:p>
            <a:pPr lvl="1"/>
            <a:endParaRPr dirty="0"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1620362" y="6374502"/>
            <a:ext cx="4366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sp>
        <p:nvSpPr>
          <p:cNvPr id="7" name="Google Shape;13;p11">
            <a:extLst>
              <a:ext uri="{FF2B5EF4-FFF2-40B4-BE49-F238E27FC236}">
                <a16:creationId xmlns:a16="http://schemas.microsoft.com/office/drawing/2014/main" id="{BF7FD7A2-F760-4C42-9531-985614A37EAB}"/>
              </a:ext>
            </a:extLst>
          </p:cNvPr>
          <p:cNvSpPr txBox="1">
            <a:spLocks/>
          </p:cNvSpPr>
          <p:nvPr userDrawn="1"/>
        </p:nvSpPr>
        <p:spPr>
          <a:xfrm>
            <a:off x="2782957" y="6580188"/>
            <a:ext cx="6583679" cy="217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ct val="100000"/>
              <a:buFont typeface="Tahoma" pitchFamily="34" charset="0"/>
              <a:buNone/>
              <a:tabLst>
                <a:tab pos="5767388" algn="r"/>
              </a:tabLst>
              <a:defRPr lang="en-US" sz="1100" b="1" i="0" u="none" strike="noStrike" cap="none">
                <a:solidFill>
                  <a:schemeClr val="accent2">
                    <a:lumMod val="50000"/>
                  </a:schemeClr>
                </a:solidFill>
                <a:effectLst/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ctr" eaLnBrk="1" hangingPunct="1">
              <a:spcBef>
                <a:spcPts val="0"/>
              </a:spcBef>
              <a:buClr>
                <a:srgbClr val="4D4D4D"/>
              </a:buClr>
              <a:buSzPct val="100000"/>
              <a:buFont typeface="Tahoma" charset="0"/>
              <a:buNone/>
              <a:defRPr/>
            </a:pPr>
            <a:r>
              <a:rPr lang="en-US" sz="800" b="0" dirty="0">
                <a:solidFill>
                  <a:srgbClr val="4D4D4D"/>
                </a:solidFill>
                <a:latin typeface="Tahoma" charset="0"/>
              </a:rPr>
              <a:t>© 2021</a:t>
            </a:r>
            <a:r>
              <a:rPr lang="en-US" sz="800" b="0" baseline="0" dirty="0">
                <a:solidFill>
                  <a:srgbClr val="4D4D4D"/>
                </a:solidFill>
                <a:latin typeface="Tahoma" charset="0"/>
              </a:rPr>
              <a:t> </a:t>
            </a:r>
            <a:r>
              <a:rPr lang="en-US" sz="800" b="0" dirty="0">
                <a:solidFill>
                  <a:srgbClr val="4D4D4D"/>
                </a:solidFill>
                <a:latin typeface="Tahoma" charset="0"/>
              </a:rPr>
              <a:t>Copyright TechEd Trainings, LLP. All rights reserved. Not to be reproduced without prior written consent.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0874163-10F7-994B-A490-037E5D797684}"/>
              </a:ext>
            </a:extLst>
          </p:cNvPr>
          <p:cNvCxnSpPr>
            <a:cxnSpLocks/>
          </p:cNvCxnSpPr>
          <p:nvPr userDrawn="1"/>
        </p:nvCxnSpPr>
        <p:spPr>
          <a:xfrm>
            <a:off x="0" y="6272375"/>
            <a:ext cx="12192000" cy="0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2">
            <a:extLst>
              <a:ext uri="{FF2B5EF4-FFF2-40B4-BE49-F238E27FC236}">
                <a16:creationId xmlns:a16="http://schemas.microsoft.com/office/drawing/2014/main" id="{014920EA-7186-7143-834A-55A5B3C245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24016" y="46992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signature_1874630819">
            <a:extLst>
              <a:ext uri="{FF2B5EF4-FFF2-40B4-BE49-F238E27FC236}">
                <a16:creationId xmlns:a16="http://schemas.microsoft.com/office/drawing/2014/main" id="{020C3021-7DF7-F241-B9D3-8F94D638D9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77" y="6383555"/>
            <a:ext cx="1057275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veric Systems - Temenos">
            <a:extLst>
              <a:ext uri="{FF2B5EF4-FFF2-40B4-BE49-F238E27FC236}">
                <a16:creationId xmlns:a16="http://schemas.microsoft.com/office/drawing/2014/main" id="{CA0C6FCA-5900-1141-A10C-2F57D13F7D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7058" y="6209219"/>
            <a:ext cx="1152938" cy="64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091392-2275-D74B-8BC3-F61C150C63BB}"/>
              </a:ext>
            </a:extLst>
          </p:cNvPr>
          <p:cNvCxnSpPr>
            <a:cxnSpLocks/>
          </p:cNvCxnSpPr>
          <p:nvPr userDrawn="1"/>
        </p:nvCxnSpPr>
        <p:spPr>
          <a:xfrm>
            <a:off x="2262000" y="6281243"/>
            <a:ext cx="0" cy="585624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983C55A-3F26-B54F-8444-A8074C7CC90A}"/>
              </a:ext>
            </a:extLst>
          </p:cNvPr>
          <p:cNvCxnSpPr>
            <a:cxnSpLocks/>
          </p:cNvCxnSpPr>
          <p:nvPr userDrawn="1"/>
        </p:nvCxnSpPr>
        <p:spPr>
          <a:xfrm>
            <a:off x="11476724" y="6281243"/>
            <a:ext cx="0" cy="585624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4D0B00E-5A92-7645-B4B3-7ED6A55FFD92}"/>
              </a:ext>
            </a:extLst>
          </p:cNvPr>
          <p:cNvCxnSpPr>
            <a:cxnSpLocks/>
          </p:cNvCxnSpPr>
          <p:nvPr userDrawn="1"/>
        </p:nvCxnSpPr>
        <p:spPr>
          <a:xfrm>
            <a:off x="9931671" y="6282434"/>
            <a:ext cx="0" cy="585624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51E1F8E-739A-E443-85DB-7358461EDD02}"/>
              </a:ext>
            </a:extLst>
          </p:cNvPr>
          <p:cNvSpPr txBox="1"/>
          <p:nvPr userDrawn="1"/>
        </p:nvSpPr>
        <p:spPr>
          <a:xfrm>
            <a:off x="4536152" y="6309553"/>
            <a:ext cx="3121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chemeClr val="accent1"/>
                </a:solidFill>
              </a:rPr>
              <a:t>Object-Oriented Analysis and Design</a:t>
            </a:r>
          </a:p>
          <a:p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  <p:sldLayoutId id="2147483688" r:id="rId2"/>
    <p:sldLayoutId id="2147483695" r:id="rId3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asymock.org/" TargetMode="External"/><Relationship Id="rId2" Type="http://schemas.openxmlformats.org/officeDocument/2006/relationships/hyperlink" Target="http://www.jmock.org/" TargetMode="Externa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Java_Code_Coverage_Tools" TargetMode="Externa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eclemma.org/" TargetMode="Externa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software/bamboo" TargetMode="External"/><Relationship Id="rId2" Type="http://schemas.openxmlformats.org/officeDocument/2006/relationships/hyperlink" Target="https://jenkins.io/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7.bin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5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5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5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5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16.emf"/><Relationship Id="rId4" Type="http://schemas.openxmlformats.org/officeDocument/2006/relationships/image" Target="../media/image13.emf"/><Relationship Id="rId9" Type="http://schemas.openxmlformats.org/officeDocument/2006/relationships/oleObject" Target="../embeddings/oleObject17.bin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5.emf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85491" y="2718036"/>
            <a:ext cx="7614585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  <a:t>Chapter 4:</a:t>
            </a:r>
            <a:b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</a:br>
            <a: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  <a:t>Test-Driven Development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2983140"/>
            <a:ext cx="177500" cy="177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/>
          <p:cNvSpPr/>
          <p:nvPr/>
        </p:nvSpPr>
        <p:spPr>
          <a:xfrm>
            <a:off x="223995" y="2983140"/>
            <a:ext cx="177500" cy="177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 10"/>
          <p:cNvSpPr/>
          <p:nvPr/>
        </p:nvSpPr>
        <p:spPr>
          <a:xfrm>
            <a:off x="447990" y="2983140"/>
            <a:ext cx="177500" cy="1775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11"/>
          <p:cNvSpPr/>
          <p:nvPr/>
        </p:nvSpPr>
        <p:spPr>
          <a:xfrm>
            <a:off x="670459" y="2983140"/>
            <a:ext cx="177500" cy="1775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895579" y="2983140"/>
            <a:ext cx="177500" cy="1775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0A0889-DAFD-904A-A0BA-28D71298063A}"/>
              </a:ext>
            </a:extLst>
          </p:cNvPr>
          <p:cNvSpPr txBox="1"/>
          <p:nvPr/>
        </p:nvSpPr>
        <p:spPr>
          <a:xfrm>
            <a:off x="1285491" y="2169904"/>
            <a:ext cx="242726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2400" b="1" dirty="0">
                <a:solidFill>
                  <a:schemeClr val="tx1"/>
                </a:solidFill>
                <a:latin typeface="Lato"/>
                <a:ea typeface="Lato"/>
                <a:cs typeface="Lato"/>
              </a:rPr>
              <a:t>Advanced Java</a:t>
            </a:r>
            <a:endParaRPr lang="id-ID" sz="2400" b="1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555635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C4154D-BB18-4CB3-AC14-72EA3BBCD6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The first step of TDD is to write a test</a:t>
            </a:r>
          </a:p>
          <a:p>
            <a:pPr lvl="1" eaLnBrk="1" hangingPunct="1"/>
            <a:r>
              <a:rPr lang="en-US" dirty="0"/>
              <a:t>Assuming ideal implementation of class</a:t>
            </a:r>
          </a:p>
          <a:p>
            <a:pPr lvl="1" eaLnBrk="1" hangingPunct="1"/>
            <a:r>
              <a:rPr lang="en-US" dirty="0"/>
              <a:t>The class to be implemented tends to have a simple, easy-to-use API</a:t>
            </a:r>
          </a:p>
          <a:p>
            <a:pPr lvl="2" eaLnBrk="1" hangingPunct="1"/>
            <a:r>
              <a:rPr lang="en-US" dirty="0"/>
              <a:t>Because programmer has not considered the implementation yet</a:t>
            </a:r>
          </a:p>
          <a:p>
            <a:pPr lvl="1" eaLnBrk="1" hangingPunct="1"/>
            <a:r>
              <a:rPr lang="en-US" dirty="0"/>
              <a:t>Software is easy to use</a:t>
            </a:r>
          </a:p>
          <a:p>
            <a:pPr eaLnBrk="1" hangingPunct="1"/>
            <a:r>
              <a:rPr lang="en-US" dirty="0"/>
              <a:t>Interface of a class not closely tied to the implementation</a:t>
            </a:r>
          </a:p>
          <a:p>
            <a:pPr lvl="1" eaLnBrk="1" hangingPunct="1"/>
            <a:r>
              <a:rPr lang="en-US" dirty="0"/>
              <a:t>Class interface tied to way client code interacts with it</a:t>
            </a:r>
          </a:p>
          <a:p>
            <a:pPr lvl="1" eaLnBrk="1" hangingPunct="1"/>
            <a:r>
              <a:rPr lang="en-US" dirty="0"/>
              <a:t>Less likely to break because of bad assumptions</a:t>
            </a:r>
          </a:p>
          <a:p>
            <a:pPr lvl="1" eaLnBrk="1" hangingPunct="1"/>
            <a:r>
              <a:rPr lang="en-US" dirty="0"/>
              <a:t>Software is more robust to changes</a:t>
            </a:r>
          </a:p>
          <a:p>
            <a:pPr eaLnBrk="1" hangingPunct="1"/>
            <a:r>
              <a:rPr lang="en-US" dirty="0"/>
              <a:t>TDD involves creating a battery of small, automated tests</a:t>
            </a:r>
          </a:p>
          <a:p>
            <a:pPr lvl="1" eaLnBrk="1" hangingPunct="1"/>
            <a:r>
              <a:rPr lang="en-US" dirty="0"/>
              <a:t>Changes can be easily regression-tested</a:t>
            </a:r>
          </a:p>
          <a:p>
            <a:pPr lvl="1" eaLnBrk="1" hangingPunct="1"/>
            <a:r>
              <a:rPr lang="en-US" dirty="0"/>
              <a:t>Gives programmers the confidence to make changes</a:t>
            </a:r>
          </a:p>
          <a:p>
            <a:pPr lvl="1" eaLnBrk="1" hangingPunct="1"/>
            <a:r>
              <a:rPr lang="en-US" dirty="0"/>
              <a:t>Software can remain clean and well-designed longer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DBFB0E-15FB-4461-9936-49B1532A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TDD</a:t>
            </a:r>
          </a:p>
        </p:txBody>
      </p:sp>
    </p:spTree>
    <p:extLst>
      <p:ext uri="{BB962C8B-B14F-4D97-AF65-F5344CB8AC3E}">
        <p14:creationId xmlns:p14="http://schemas.microsoft.com/office/powerpoint/2010/main" val="342957351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7633B2-B9BD-4F4B-B184-F2935BDC86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Over time, software often grows in complexity</a:t>
            </a:r>
          </a:p>
          <a:p>
            <a:pPr lvl="1" eaLnBrk="1" hangingPunct="1"/>
            <a:r>
              <a:rPr lang="en-US" dirty="0"/>
              <a:t>Features get added</a:t>
            </a:r>
          </a:p>
          <a:p>
            <a:pPr lvl="1" eaLnBrk="1" hangingPunct="1"/>
            <a:r>
              <a:rPr lang="en-US" dirty="0"/>
              <a:t>Special cases need to get handled</a:t>
            </a:r>
          </a:p>
          <a:p>
            <a:pPr eaLnBrk="1" hangingPunct="1"/>
            <a:r>
              <a:rPr lang="en-US" dirty="0"/>
              <a:t>At some point, methods can get too large</a:t>
            </a:r>
          </a:p>
          <a:p>
            <a:pPr lvl="1" eaLnBrk="1" hangingPunct="1"/>
            <a:r>
              <a:rPr lang="en-US" dirty="0"/>
              <a:t>Rule of thumb: a method should be no longer than 10 lines</a:t>
            </a:r>
          </a:p>
          <a:p>
            <a:pPr lvl="1" eaLnBrk="1" hangingPunct="1"/>
            <a:r>
              <a:rPr lang="en-US" dirty="0"/>
              <a:t>Extract helper methods</a:t>
            </a:r>
          </a:p>
          <a:p>
            <a:pPr lvl="1" eaLnBrk="1" hangingPunct="1"/>
            <a:r>
              <a:rPr lang="en-US" dirty="0"/>
              <a:t>Keep parts of methods to similar levels of abstraction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099101-CB65-40A3-8C81-C3AE73C7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Too Long</a:t>
            </a:r>
          </a:p>
        </p:txBody>
      </p:sp>
    </p:spTree>
    <p:extLst>
      <p:ext uri="{BB962C8B-B14F-4D97-AF65-F5344CB8AC3E}">
        <p14:creationId xmlns:p14="http://schemas.microsoft.com/office/powerpoint/2010/main" val="108521442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A7A515-583B-4CE2-8409-6015EC7D62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Over time, classes can also get too large</a:t>
            </a:r>
          </a:p>
          <a:p>
            <a:pPr lvl="1" eaLnBrk="1" hangingPunct="1"/>
            <a:r>
              <a:rPr lang="en-US" dirty="0"/>
              <a:t>Rule of thumb: a class should do only one thing</a:t>
            </a:r>
          </a:p>
          <a:p>
            <a:pPr lvl="2" eaLnBrk="1" hangingPunct="1"/>
            <a:r>
              <a:rPr lang="en-US" dirty="0"/>
              <a:t>Should not have flags to modify behavior</a:t>
            </a:r>
          </a:p>
          <a:p>
            <a:pPr lvl="3" eaLnBrk="1" hangingPunct="1"/>
            <a:r>
              <a:rPr lang="en-US" dirty="0"/>
              <a:t>The ‘permanent’ flag in Exhibit is a prime candidate to watch out for</a:t>
            </a:r>
          </a:p>
          <a:p>
            <a:pPr lvl="3" eaLnBrk="1" hangingPunct="1"/>
            <a:r>
              <a:rPr lang="en-US" dirty="0"/>
              <a:t>If behavior of Exhibit starts to hinge on its type, need to address it</a:t>
            </a:r>
          </a:p>
          <a:p>
            <a:pPr lvl="2" eaLnBrk="1" hangingPunct="1"/>
            <a:r>
              <a:rPr lang="en-US" dirty="0"/>
              <a:t>Replace such flags by using inheritance</a:t>
            </a:r>
          </a:p>
          <a:p>
            <a:pPr lvl="1" eaLnBrk="1" hangingPunct="1"/>
            <a:r>
              <a:rPr lang="en-US" dirty="0"/>
              <a:t>Can also simplify classes using delegation</a:t>
            </a:r>
          </a:p>
          <a:p>
            <a:pPr lvl="2" eaLnBrk="1" hangingPunct="1"/>
            <a:r>
              <a:rPr lang="en-US" dirty="0"/>
              <a:t>Identify methods likely to be useful independent of this object’s state</a:t>
            </a:r>
          </a:p>
          <a:p>
            <a:pPr lvl="2" eaLnBrk="1" hangingPunct="1"/>
            <a:r>
              <a:rPr lang="en-US" dirty="0"/>
              <a:t>Move such methods to a helper class</a:t>
            </a:r>
          </a:p>
          <a:p>
            <a:pPr lvl="1" eaLnBrk="1" hangingPunct="1"/>
            <a:r>
              <a:rPr lang="en-US" dirty="0"/>
              <a:t>See if different sets of fields in the class can be logically grouped</a:t>
            </a:r>
          </a:p>
          <a:p>
            <a:pPr lvl="2" eaLnBrk="1" hangingPunct="1"/>
            <a:r>
              <a:rPr lang="en-US" dirty="0"/>
              <a:t>Move logical groupings to separate classes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682E95-F557-4AC9-AFB8-DEDC34D98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Too Large</a:t>
            </a:r>
          </a:p>
        </p:txBody>
      </p:sp>
    </p:spTree>
    <p:extLst>
      <p:ext uri="{BB962C8B-B14F-4D97-AF65-F5344CB8AC3E}">
        <p14:creationId xmlns:p14="http://schemas.microsoft.com/office/powerpoint/2010/main" val="239552355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86B0AC-2F58-4005-BA5E-A311F2CF0D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Here’s an example of a code smell and a potential refactoring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3A851A-ACAB-43BF-B2F3-D663C488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Too Large: Refactoring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8A7BB60-D826-4C69-AE20-0F368EE68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8504" y="2308635"/>
            <a:ext cx="6629400" cy="1015663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Gate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String exhibitName;  // name of the exhibit it leads to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boolean leadsToSpecialExhibit;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boolean isTurnstile;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E788E30B-DAD2-4ABB-AAAB-31CD66FB2C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8504" y="3514449"/>
            <a:ext cx="3694493" cy="64633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abstract class Gate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Exhibit 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44D43C6C-9128-4025-B678-CD7FA5CAC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9654" y="4321554"/>
            <a:ext cx="4963454" cy="64633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Turnstile extends Gate {</a:t>
            </a:r>
          </a:p>
          <a:p>
            <a:pPr marL="342903" indent="-342903"/>
            <a:endParaRPr lang="en-US" sz="1200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91581723-6013-4C51-92B8-6EA6CA892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9628" y="5308345"/>
            <a:ext cx="4671588" cy="64633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CyclingDoor extends Gate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821444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49B4DC8-CCAA-4261-8323-63F1C8A1AD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b="1" dirty="0"/>
              <a:t>The refactoring on previous slide will lead to an API change</a:t>
            </a:r>
          </a:p>
          <a:p>
            <a:pPr lvl="1" eaLnBrk="1" hangingPunct="1"/>
            <a:r>
              <a:rPr lang="en-US" dirty="0"/>
              <a:t>Gate used to be concrete; is now abstract</a:t>
            </a:r>
          </a:p>
          <a:p>
            <a:pPr lvl="1" eaLnBrk="1" hangingPunct="1"/>
            <a:r>
              <a:rPr lang="en-US" dirty="0"/>
              <a:t>Clients now have to create Turnstile or </a:t>
            </a:r>
            <a:r>
              <a:rPr lang="en-US" dirty="0" err="1"/>
              <a:t>CyclingDoor</a:t>
            </a:r>
            <a:endParaRPr lang="en-US" dirty="0"/>
          </a:p>
          <a:p>
            <a:pPr eaLnBrk="1" hangingPunct="1"/>
            <a:r>
              <a:rPr lang="en-US" b="1" dirty="0"/>
              <a:t>Tradeoffs between:</a:t>
            </a:r>
          </a:p>
          <a:p>
            <a:pPr lvl="1" eaLnBrk="1" hangingPunct="1"/>
            <a:r>
              <a:rPr lang="en-US" dirty="0"/>
              <a:t>Upfront design to identify proper classes</a:t>
            </a:r>
          </a:p>
          <a:p>
            <a:pPr lvl="1" eaLnBrk="1" hangingPunct="1"/>
            <a:r>
              <a:rPr lang="en-US" dirty="0"/>
              <a:t>Implicit design with potentially massive refactoring afterwards</a:t>
            </a:r>
          </a:p>
          <a:p>
            <a:pPr lvl="2" eaLnBrk="1" hangingPunct="1"/>
            <a:r>
              <a:rPr lang="en-US" dirty="0"/>
              <a:t>Definitely don’t want to do implicit design with no refactoring!</a:t>
            </a:r>
          </a:p>
          <a:p>
            <a:pPr lvl="2" eaLnBrk="1" hangingPunct="1"/>
            <a:r>
              <a:rPr lang="en-US" dirty="0"/>
              <a:t>Have to be willing to revisit initial design choices</a:t>
            </a:r>
          </a:p>
          <a:p>
            <a:pPr eaLnBrk="1" hangingPunct="1"/>
            <a:r>
              <a:rPr lang="en-US" b="1" dirty="0"/>
              <a:t>Choosing the right amount of high-level design comes with experience</a:t>
            </a:r>
          </a:p>
          <a:p>
            <a:pPr lvl="1" eaLnBrk="1" hangingPunct="1"/>
            <a:r>
              <a:rPr lang="en-US" dirty="0"/>
              <a:t>Upfront design can lead to overdesign</a:t>
            </a:r>
          </a:p>
          <a:p>
            <a:pPr lvl="2" eaLnBrk="1" hangingPunct="1"/>
            <a:r>
              <a:rPr lang="en-US" dirty="0"/>
              <a:t>But can also avoid breaking client code later</a:t>
            </a:r>
          </a:p>
          <a:p>
            <a:pPr lvl="1" eaLnBrk="1" hangingPunct="1"/>
            <a:r>
              <a:rPr lang="en-US" dirty="0"/>
              <a:t>Implicit design can lead to breaking client code later</a:t>
            </a:r>
          </a:p>
          <a:p>
            <a:pPr lvl="2" eaLnBrk="1" hangingPunct="1"/>
            <a:r>
              <a:rPr lang="en-US" dirty="0"/>
              <a:t>But can also lead to smaller code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5CA33A0-8DEF-4EE0-9D10-DF91DDB21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vs. Upfront Design</a:t>
            </a:r>
          </a:p>
        </p:txBody>
      </p:sp>
    </p:spTree>
    <p:extLst>
      <p:ext uri="{BB962C8B-B14F-4D97-AF65-F5344CB8AC3E}">
        <p14:creationId xmlns:p14="http://schemas.microsoft.com/office/powerpoint/2010/main" val="203973991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3268E4C-2F72-4D8A-9F46-E0F17C90D3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Often, pieces of data are represented by primitives</a:t>
            </a:r>
          </a:p>
          <a:p>
            <a:pPr lvl="1" eaLnBrk="1" hangingPunct="1"/>
            <a:r>
              <a:rPr lang="en-US" dirty="0"/>
              <a:t>May be better to represent them by first class objects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C458A7-8CD3-45C4-8EC2-3DFACB8B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Obsession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224E4F1-18E7-4BA2-8020-EBCD8C87E7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2857" y="3352800"/>
            <a:ext cx="4157804" cy="994118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class Employee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String officePhone;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String officePhoneExtension;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8525BE3A-4167-4B81-B640-094CE5F97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7480" y="4590570"/>
            <a:ext cx="4157804" cy="76867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class Employee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Phone officePhone;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485865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9EA2E3-35A4-4408-832A-CF620EC91D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Methods that take too many parameters are error-prone</a:t>
            </a:r>
          </a:p>
          <a:p>
            <a:pPr lvl="1" eaLnBrk="1" hangingPunct="1"/>
            <a:r>
              <a:rPr lang="en-US" dirty="0"/>
              <a:t>Rule of thumb: no more than three parameters</a:t>
            </a:r>
          </a:p>
          <a:p>
            <a:pPr lvl="1" eaLnBrk="1" hangingPunct="1"/>
            <a:r>
              <a:rPr lang="en-US" dirty="0"/>
              <a:t>Replace multiple parameters by a single object</a:t>
            </a:r>
          </a:p>
          <a:p>
            <a:pPr lvl="1" eaLnBrk="1" hangingPunct="1"/>
            <a:r>
              <a:rPr lang="en-US" dirty="0"/>
              <a:t>Provide reasonable defaults for the parameters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FF0DD1C-B088-429C-9805-19FB11109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 Many Parameters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58A52F1-8CD0-4944-92E6-5392B49281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805" y="3289903"/>
            <a:ext cx="6878047" cy="461665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void setMaxVisitorCount(Gate[] gates, Exhibit e, Date startDate, int numWeekends, int popularityScore){ … 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651F420F-FC71-48FF-8CFB-C76A37ED2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5841" y="5096132"/>
            <a:ext cx="5042813" cy="120032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MaxVisitorCountOptions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private Date startDate = new Date();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private int numWeekends = 7;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private int popularityScore = 5;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// setters to change values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39D6D3BB-6B3B-4A2E-9CAD-96E1DA84A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7304" y="4218714"/>
            <a:ext cx="6919909" cy="83099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void setMaxVisitorCount(Gate[] gates, Exhibit e, MaxVisitorCountOptions opts){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749747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C2EC43-EE9C-4DB7-B49D-D93C8D95B3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Avoid parameters of same type since users will mistakenly transpose</a:t>
            </a:r>
          </a:p>
          <a:p>
            <a:pPr lvl="1" eaLnBrk="1" hangingPunct="1"/>
            <a:r>
              <a:rPr lang="en-US" dirty="0"/>
              <a:t>If you ask for parameters of same type, make sure that the order of the parameters is consistent throughout the API</a:t>
            </a:r>
          </a:p>
          <a:p>
            <a:pPr lvl="2" eaLnBrk="1" hangingPunct="1"/>
            <a:r>
              <a:rPr lang="en-US" dirty="0"/>
              <a:t>For example, in JUnit 3.8, every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assertEquals</a:t>
            </a:r>
            <a:r>
              <a:rPr lang="en-US" dirty="0"/>
              <a:t> takes expected first, then computed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C29ACBB-2BE5-4593-A87F-A1BF7B4C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Useable Parameters</a:t>
            </a:r>
          </a:p>
        </p:txBody>
      </p:sp>
    </p:spTree>
    <p:extLst>
      <p:ext uri="{BB962C8B-B14F-4D97-AF65-F5344CB8AC3E}">
        <p14:creationId xmlns:p14="http://schemas.microsoft.com/office/powerpoint/2010/main" val="114197021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F61C69-8880-4B82-AFBB-4E5B78C625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Switch statements and if-then branches may indicate need for refactoring</a:t>
            </a:r>
          </a:p>
          <a:p>
            <a:pPr lvl="1" eaLnBrk="1" hangingPunct="1"/>
            <a:r>
              <a:rPr lang="en-US" dirty="0"/>
              <a:t>Use subclasses to get cleaner separation of behavior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C9ED27-22E4-4133-BABB-CB3C70A0F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Instead of </a:t>
            </a:r>
            <a:r>
              <a:rPr lang="en-US" dirty="0" err="1"/>
              <a:t>Subclassing</a:t>
            </a:r>
            <a:endParaRPr lang="en-US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EFFDC52-AA79-4EF9-B926-638460D85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8079" y="2933278"/>
            <a:ext cx="6306170" cy="1670457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BigDecimal getCost(){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if (exhibit.isPermanent() &amp;&amp; todayIsWeekday() ){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return BigDecimal.ZERO;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 else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return new BigDecimal(12.00);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0195EB7-A5D2-4EAB-BBC3-B58D02F7C2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7276" y="4968376"/>
            <a:ext cx="5497447" cy="12195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class SpecialExhibit extends Exhibit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public BigDecimal getCost(){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return new BigDecimal(12.00);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708328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4C232D-91BE-42B7-ABAA-8BF36306B0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Closely related classes should have similar interfaces</a:t>
            </a:r>
          </a:p>
          <a:p>
            <a:pPr lvl="1" eaLnBrk="1" hangingPunct="1"/>
            <a:r>
              <a:rPr lang="en-US" dirty="0"/>
              <a:t>If necessary, refactor to make invocation similar</a:t>
            </a:r>
          </a:p>
          <a:p>
            <a:pPr lvl="1" eaLnBrk="1" hangingPunct="1"/>
            <a:r>
              <a:rPr lang="en-US" dirty="0"/>
              <a:t>Ideally, create an interface and make both classes implement interface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E92B21A-B8A0-411A-BCED-647026E48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Similar Classes with </a:t>
            </a:r>
            <a:br>
              <a:rPr lang="en-US" dirty="0"/>
            </a:br>
            <a:r>
              <a:rPr lang="en-US" dirty="0"/>
              <a:t>Different Interfaces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BDEA953-0D6A-423E-AAC5-8CB8CE112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36235"/>
            <a:ext cx="3886200" cy="1169551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public class Exhibit {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public BigDecimal getCost(){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875BDEC4-3CFB-47C7-A647-12D3E65AF4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4531634"/>
            <a:ext cx="3886200" cy="1169551"/>
          </a:xfrm>
          <a:prstGeom prst="rect">
            <a:avLst/>
          </a:prstGeom>
          <a:noFill/>
          <a:ln w="28575" algn="ctr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public class Ticket {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public BigDecimal getCost(){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B03ED547-C4F1-4A16-B0A4-BADE3FC08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742756"/>
            <a:ext cx="3886200" cy="120032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Exhibit implements Costable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public BigDecimal getCost(){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12DB8E2D-1B23-490E-8540-5544FF56B5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5031876"/>
            <a:ext cx="3886200" cy="120032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Ticket implements Costable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public BigDecimal getCost(){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5E7124B0-CD7F-4E95-A743-E433752E9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007635"/>
            <a:ext cx="3886200" cy="64633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interface Costable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public BigDecimal getCost();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267390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BF217F-AA74-4EC9-883A-527E507950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Changes and classes need to be one-to-one</a:t>
            </a:r>
          </a:p>
          <a:p>
            <a:pPr eaLnBrk="1" hangingPunct="1"/>
            <a:r>
              <a:rPr lang="en-US" dirty="0"/>
              <a:t>Ideally, need to change only one class when resources are changed</a:t>
            </a:r>
          </a:p>
          <a:p>
            <a:pPr lvl="1" eaLnBrk="1" hangingPunct="1"/>
            <a:r>
              <a:rPr lang="en-US" dirty="0"/>
              <a:t>For example, if a database schema is changed, only data access object (DAO) should be changed</a:t>
            </a:r>
          </a:p>
          <a:p>
            <a:pPr lvl="1" eaLnBrk="1" hangingPunct="1"/>
            <a:r>
              <a:rPr lang="en-US" dirty="0"/>
              <a:t>Not multiple classes</a:t>
            </a:r>
          </a:p>
          <a:p>
            <a:pPr eaLnBrk="1" hangingPunct="1"/>
            <a:r>
              <a:rPr lang="en-US" dirty="0"/>
              <a:t>Also, do not want to have a “God” class</a:t>
            </a:r>
          </a:p>
          <a:p>
            <a:pPr lvl="1" eaLnBrk="1" hangingPunct="1"/>
            <a:r>
              <a:rPr lang="en-US" dirty="0"/>
              <a:t>Many different types of changes affect that class</a:t>
            </a:r>
          </a:p>
          <a:p>
            <a:pPr lvl="1" eaLnBrk="1" hangingPunct="1"/>
            <a:r>
              <a:rPr lang="en-US" dirty="0"/>
              <a:t>Should not have to modify the same class if calculation formula is changed or if database table is changed</a:t>
            </a:r>
          </a:p>
          <a:p>
            <a:pPr lvl="2" eaLnBrk="1" hangingPunct="1"/>
            <a:r>
              <a:rPr lang="en-US" dirty="0"/>
              <a:t>Separate out the behavior into two separate classes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7729DC-F676-4EBC-B37C-22DC424A5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Shotgun Surgery</a:t>
            </a:r>
          </a:p>
        </p:txBody>
      </p:sp>
    </p:spTree>
    <p:extLst>
      <p:ext uri="{BB962C8B-B14F-4D97-AF65-F5344CB8AC3E}">
        <p14:creationId xmlns:p14="http://schemas.microsoft.com/office/powerpoint/2010/main" val="3322744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D23E543-6062-42D5-BCE0-FC378D3A3A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only code in the system was required by a test</a:t>
            </a:r>
          </a:p>
          <a:p>
            <a:pPr lvl="1" eaLnBrk="1" hangingPunct="1"/>
            <a:r>
              <a:rPr lang="en-US" dirty="0"/>
              <a:t>Therefore, all code is subject to tests</a:t>
            </a:r>
          </a:p>
          <a:p>
            <a:pPr lvl="2" eaLnBrk="1" hangingPunct="1"/>
            <a:r>
              <a:rPr lang="en-US" dirty="0"/>
              <a:t>Aim for 100% test coverage</a:t>
            </a:r>
          </a:p>
          <a:p>
            <a:pPr lvl="2" eaLnBrk="1" hangingPunct="1"/>
            <a:r>
              <a:rPr lang="en-US" dirty="0"/>
              <a:t>Test coverage in the range of 85% is typical of Java and Java EE projects</a:t>
            </a:r>
          </a:p>
          <a:p>
            <a:pPr lvl="1" eaLnBrk="1" hangingPunct="1"/>
            <a:r>
              <a:rPr lang="en-US" dirty="0"/>
              <a:t>Software is not bloated</a:t>
            </a:r>
          </a:p>
          <a:p>
            <a:pPr lvl="2" eaLnBrk="1" hangingPunct="1"/>
            <a:r>
              <a:rPr lang="en-US" dirty="0"/>
              <a:t>Every bit of software is typically required by some client code somewhere</a:t>
            </a:r>
          </a:p>
          <a:p>
            <a:pPr eaLnBrk="1" hangingPunct="1"/>
            <a:r>
              <a:rPr lang="en-US" dirty="0"/>
              <a:t>No “marathon coding” followed by a “code freeze” followed by testing</a:t>
            </a:r>
          </a:p>
          <a:p>
            <a:pPr lvl="1" eaLnBrk="1" hangingPunct="1"/>
            <a:r>
              <a:rPr lang="en-US" dirty="0"/>
              <a:t>Debugging tends to be faster</a:t>
            </a:r>
          </a:p>
          <a:p>
            <a:pPr lvl="1" eaLnBrk="1" hangingPunct="1"/>
            <a:r>
              <a:rPr lang="en-US" dirty="0"/>
              <a:t>A test fails mostly because of recently added functionality</a:t>
            </a:r>
          </a:p>
          <a:p>
            <a:pPr lvl="1" eaLnBrk="1" hangingPunct="1"/>
            <a:r>
              <a:rPr lang="en-US" dirty="0"/>
              <a:t>Since there’s a test for every branch of code, easy to find problem</a:t>
            </a:r>
          </a:p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4BC0284-A282-4EDC-B579-E9D695CD2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TDD (continued)</a:t>
            </a:r>
          </a:p>
        </p:txBody>
      </p:sp>
    </p:spTree>
    <p:extLst>
      <p:ext uri="{BB962C8B-B14F-4D97-AF65-F5344CB8AC3E}">
        <p14:creationId xmlns:p14="http://schemas.microsoft.com/office/powerpoint/2010/main" val="414117310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8EAA120-1BA9-4DE4-A406-90A38634BF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Should not have classes that do nothing much</a:t>
            </a:r>
          </a:p>
          <a:p>
            <a:pPr lvl="1" eaLnBrk="1" hangingPunct="1"/>
            <a:r>
              <a:rPr lang="en-US" dirty="0"/>
              <a:t>Either remove class or increase its responsibility</a:t>
            </a:r>
          </a:p>
          <a:p>
            <a:pPr eaLnBrk="1" hangingPunct="1"/>
            <a:r>
              <a:rPr lang="en-US" dirty="0"/>
              <a:t>Do not create classes that may be needed in the future</a:t>
            </a:r>
          </a:p>
          <a:p>
            <a:pPr lvl="1" eaLnBrk="1" hangingPunct="1"/>
            <a:r>
              <a:rPr lang="en-US" dirty="0"/>
              <a:t>Create the class when it is needed</a:t>
            </a:r>
          </a:p>
          <a:p>
            <a:pPr lvl="1" eaLnBrk="1" hangingPunct="1"/>
            <a:r>
              <a:rPr lang="en-US" dirty="0"/>
              <a:t>Anticipated change is not guaranteed change</a:t>
            </a:r>
          </a:p>
          <a:p>
            <a:pPr lvl="2" eaLnBrk="1" hangingPunct="1"/>
            <a:r>
              <a:rPr lang="en-US" dirty="0"/>
              <a:t>Don’t want to maintain unused code until then!</a:t>
            </a:r>
          </a:p>
          <a:p>
            <a:pPr eaLnBrk="1" hangingPunct="1"/>
            <a:r>
              <a:rPr lang="en-US" dirty="0"/>
              <a:t>Remove dead code</a:t>
            </a:r>
          </a:p>
          <a:p>
            <a:pPr lvl="1" eaLnBrk="1" hangingPunct="1"/>
            <a:r>
              <a:rPr lang="en-US" dirty="0"/>
              <a:t>Any behavior no longer needed by system</a:t>
            </a:r>
          </a:p>
          <a:p>
            <a:pPr lvl="1" eaLnBrk="1" hangingPunct="1"/>
            <a:r>
              <a:rPr lang="en-US" dirty="0"/>
              <a:t>Code will still be in source-code repository if needed later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2D7E3C7-A355-4411-A0D2-34DEFCEB6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Classes and Dead Code</a:t>
            </a:r>
          </a:p>
        </p:txBody>
      </p:sp>
    </p:spTree>
    <p:extLst>
      <p:ext uri="{BB962C8B-B14F-4D97-AF65-F5344CB8AC3E}">
        <p14:creationId xmlns:p14="http://schemas.microsoft.com/office/powerpoint/2010/main" val="384575653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B33C44-08FB-4701-A28D-5585D11A16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Want classes to be reasonably independent of each other’s internals</a:t>
            </a:r>
          </a:p>
          <a:p>
            <a:pPr lvl="1"/>
            <a:r>
              <a:rPr lang="en-US" dirty="0"/>
              <a:t>Feature Envy: a method uses too many other classes</a:t>
            </a:r>
          </a:p>
          <a:p>
            <a:pPr lvl="1"/>
            <a:r>
              <a:rPr lang="en-US" dirty="0"/>
              <a:t>Inappropriate Intimacy: two classes are highly </a:t>
            </a:r>
            <a:r>
              <a:rPr lang="en-US" dirty="0" err="1"/>
              <a:t>intervined</a:t>
            </a:r>
            <a:endParaRPr lang="en-US" dirty="0"/>
          </a:p>
          <a:p>
            <a:pPr lvl="1"/>
            <a:r>
              <a:rPr lang="en-US" dirty="0"/>
              <a:t>Message Chains:</a:t>
            </a:r>
          </a:p>
          <a:p>
            <a:pPr lvl="2"/>
            <a:r>
              <a:rPr lang="en-US" dirty="0"/>
              <a:t>Calling methods such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a.getB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r>
              <a:rPr lang="en-US" dirty="0"/>
              <a:t>Ideally, A has a better way to getting to C in order to do X</a:t>
            </a:r>
          </a:p>
          <a:p>
            <a:pPr lvl="1"/>
            <a:r>
              <a:rPr lang="en-US" dirty="0"/>
              <a:t>Middle Man: a class just delegates to another class</a:t>
            </a:r>
          </a:p>
          <a:p>
            <a:pPr lvl="2"/>
            <a:r>
              <a:rPr lang="en-US" dirty="0"/>
              <a:t>Why don’t clients simply use the </a:t>
            </a:r>
            <a:r>
              <a:rPr lang="en-US" dirty="0" err="1"/>
              <a:t>delegatee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2491D97-7AAA-46ED-8F7D-E69ED5955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Inappropriate Coupling</a:t>
            </a:r>
          </a:p>
        </p:txBody>
      </p:sp>
    </p:spTree>
    <p:extLst>
      <p:ext uri="{BB962C8B-B14F-4D97-AF65-F5344CB8AC3E}">
        <p14:creationId xmlns:p14="http://schemas.microsoft.com/office/powerpoint/2010/main" val="183628328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87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22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261500"/>
      </p:ext>
    </p:extLst>
  </p:cSld>
  <p:clrMapOvr>
    <a:masterClrMapping/>
  </p:clrMapOvr>
  <p:transition spd="slow">
    <p:push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3329A9-BB5B-4C18-B655-FF1AD33B22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fixture is the shared state from which test methods start to execute</a:t>
            </a:r>
          </a:p>
          <a:p>
            <a:pPr lvl="1" eaLnBrk="1" hangingPunct="1"/>
            <a:r>
              <a:rPr lang="en-US" dirty="0"/>
              <a:t>Common setup for all test methods</a:t>
            </a:r>
          </a:p>
          <a:p>
            <a:pPr eaLnBrk="1" hangingPunct="1"/>
            <a:r>
              <a:rPr lang="en-US" dirty="0"/>
              <a:t>Fixtures are useful because they:</a:t>
            </a:r>
          </a:p>
          <a:p>
            <a:pPr lvl="1" eaLnBrk="1" hangingPunct="1"/>
            <a:r>
              <a:rPr lang="en-US" dirty="0"/>
              <a:t>Remove duplication</a:t>
            </a:r>
          </a:p>
          <a:p>
            <a:pPr lvl="2" eaLnBrk="1" hangingPunct="1"/>
            <a:r>
              <a:rPr lang="en-US" dirty="0"/>
              <a:t>Improve maintainability of the test code</a:t>
            </a:r>
          </a:p>
          <a:p>
            <a:pPr lvl="2" eaLnBrk="1" hangingPunct="1"/>
            <a:r>
              <a:rPr lang="en-US" dirty="0"/>
              <a:t>Easier to change, if for example, object acquires new constructor parameter</a:t>
            </a:r>
          </a:p>
          <a:p>
            <a:pPr lvl="1" eaLnBrk="1" hangingPunct="1"/>
            <a:r>
              <a:rPr lang="en-US" dirty="0"/>
              <a:t>Set the context in which test methods execute</a:t>
            </a:r>
          </a:p>
          <a:p>
            <a:pPr lvl="2" eaLnBrk="1" hangingPunct="1"/>
            <a:r>
              <a:rPr lang="en-US" dirty="0"/>
              <a:t>Make the tests easier to understand and read</a:t>
            </a:r>
          </a:p>
          <a:p>
            <a:pPr lvl="2" eaLnBrk="1" hangingPunct="1"/>
            <a:r>
              <a:rPr lang="en-US" dirty="0"/>
              <a:t>“All tests happen on tickets assumed to purchased on Jan. 15, 2008”</a:t>
            </a:r>
          </a:p>
          <a:p>
            <a:pPr lvl="1" eaLnBrk="1" hangingPunct="1"/>
            <a:r>
              <a:rPr lang="en-US" dirty="0"/>
              <a:t>Focus the test methods on what makes them unique</a:t>
            </a:r>
          </a:p>
          <a:p>
            <a:pPr lvl="2" eaLnBrk="1" hangingPunct="1"/>
            <a:r>
              <a:rPr lang="en-US" dirty="0"/>
              <a:t>Test methods get to the point straight away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E7591F0-F559-4371-A546-F4516229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Fixtures</a:t>
            </a:r>
          </a:p>
        </p:txBody>
      </p:sp>
    </p:spTree>
    <p:extLst>
      <p:ext uri="{BB962C8B-B14F-4D97-AF65-F5344CB8AC3E}">
        <p14:creationId xmlns:p14="http://schemas.microsoft.com/office/powerpoint/2010/main" val="407269035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EE5902-680D-4E84-93EC-B7C32B7D66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most common form of testing is state-based testing</a:t>
            </a:r>
          </a:p>
          <a:p>
            <a:pPr lvl="1" eaLnBrk="1" hangingPunct="1"/>
            <a:r>
              <a:rPr lang="en-US" dirty="0"/>
              <a:t>Provide known inputs</a:t>
            </a:r>
          </a:p>
          <a:p>
            <a:pPr lvl="1" eaLnBrk="1" hangingPunct="1"/>
            <a:r>
              <a:rPr lang="en-US" dirty="0"/>
              <a:t>Test the system’s outputs against expected values</a:t>
            </a:r>
          </a:p>
          <a:p>
            <a:pPr lvl="1" eaLnBrk="1" hangingPunct="1"/>
            <a:r>
              <a:rPr lang="en-US" dirty="0"/>
              <a:t>Don’t care how the system got there, as long as it did</a:t>
            </a:r>
          </a:p>
          <a:p>
            <a:pPr eaLnBrk="1" hangingPunct="1"/>
            <a:r>
              <a:rPr lang="en-US" dirty="0"/>
              <a:t>This is how all our testing so far has proceeded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DA5C921-AFF8-40A8-8560-ED48EB496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State-Based Testing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43CA440C-C01E-47DA-9DB6-E6D2FFD71F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4978" y="3837615"/>
            <a:ext cx="9369643" cy="189590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465" dirty="0">
                <a:latin typeface="Courier New" pitchFamily="49" charset="0"/>
              </a:rPr>
              <a:t>@Test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public void </a:t>
            </a:r>
            <a:r>
              <a:rPr lang="en-US" sz="1465" b="1" dirty="0">
                <a:latin typeface="Courier New" pitchFamily="49" charset="0"/>
              </a:rPr>
              <a:t>entryNextMonthToPermanentExhibit</a:t>
            </a:r>
            <a:r>
              <a:rPr lang="en-US" sz="1465" dirty="0">
                <a:latin typeface="Courier New" pitchFamily="49" charset="0"/>
              </a:rPr>
              <a:t>(){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   Date </a:t>
            </a:r>
            <a:r>
              <a:rPr lang="en-US" sz="1465" b="1" dirty="0">
                <a:latin typeface="Courier New" pitchFamily="49" charset="0"/>
              </a:rPr>
              <a:t>nextMonth</a:t>
            </a:r>
            <a:r>
              <a:rPr lang="en-US" sz="1465" dirty="0">
                <a:latin typeface="Courier New" pitchFamily="49" charset="0"/>
              </a:rPr>
              <a:t> = new GregorianCalendar(2008,GregorianCalendar.FEBRUARY,15,15,0,0).getTime();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   Exhibit   = new Exhibit("test",300,true); // 'true' is permanent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   GeneralAdmissionTicket ticket = new GeneralAdmissionTicket(purchaseDate);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   assertFalse(</a:t>
            </a:r>
            <a:r>
              <a:rPr lang="en-US" sz="1465" b="1" dirty="0">
                <a:latin typeface="Courier New" pitchFamily="49" charset="0"/>
              </a:rPr>
              <a:t>ticket.isValid(exhibit, nextMonth)</a:t>
            </a:r>
            <a:r>
              <a:rPr lang="en-US" sz="1465" dirty="0">
                <a:latin typeface="Courier New" pitchFamily="49" charset="0"/>
              </a:rPr>
              <a:t>);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898272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7382AB-42A9-4F71-B116-1B3A947ED4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Interaction-based testing verifies that the test object made the right calls</a:t>
            </a:r>
          </a:p>
          <a:p>
            <a:pPr lvl="1"/>
            <a:r>
              <a:rPr lang="en-US" dirty="0"/>
              <a:t>Useful in testing dynamic collaboration</a:t>
            </a:r>
          </a:p>
          <a:p>
            <a:pPr lvl="1"/>
            <a:r>
              <a:rPr lang="en-US" dirty="0"/>
              <a:t>“If the Gate opens, then the Exhibit’s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incrementVisitor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method is called”</a:t>
            </a:r>
          </a:p>
          <a:p>
            <a:pPr lvl="2"/>
            <a:r>
              <a:rPr lang="en-US" dirty="0"/>
              <a:t>Testing does not rely on Exhibit’s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incrementVisitor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actually updating visitor count</a:t>
            </a:r>
          </a:p>
          <a:p>
            <a:pPr lvl="1"/>
            <a:r>
              <a:rPr lang="en-US" dirty="0"/>
              <a:t>Allows tested objects to be truly isolated and independent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82AD31-5A58-4DC9-83F9-7B7ABAEC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Interaction-Based Testing</a:t>
            </a:r>
          </a:p>
        </p:txBody>
      </p:sp>
    </p:spTree>
    <p:extLst>
      <p:ext uri="{BB962C8B-B14F-4D97-AF65-F5344CB8AC3E}">
        <p14:creationId xmlns:p14="http://schemas.microsoft.com/office/powerpoint/2010/main" val="349917410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301DBD1-D397-4900-8E01-36233FDEF6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EasyMock</a:t>
            </a:r>
            <a:r>
              <a:rPr lang="en-US" dirty="0"/>
              <a:t> is an open source framework that provides interaction-based testing</a:t>
            </a:r>
          </a:p>
          <a:p>
            <a:pPr marL="461967" lvl="1" indent="-234952"/>
            <a:r>
              <a:rPr lang="en-US" dirty="0"/>
              <a:t>Can mock any interface</a:t>
            </a:r>
          </a:p>
          <a:p>
            <a:pPr marL="461967" lvl="1" indent="-234952"/>
            <a:r>
              <a:rPr lang="en-US" dirty="0"/>
              <a:t>Extension available on same site to mock classes too</a:t>
            </a:r>
          </a:p>
          <a:p>
            <a:pPr marL="461967" lvl="1" indent="-234952"/>
            <a:r>
              <a:rPr lang="en-US" dirty="0"/>
              <a:t>Another option is to use </a:t>
            </a:r>
            <a:r>
              <a:rPr lang="en-US" dirty="0" err="1"/>
              <a:t>jMock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http://www.jmock.org/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dirty="0"/>
              <a:t>To use </a:t>
            </a:r>
            <a:r>
              <a:rPr lang="en-US" dirty="0" err="1"/>
              <a:t>EasyMock</a:t>
            </a:r>
            <a:r>
              <a:rPr lang="en-US" dirty="0"/>
              <a:t>: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Create mock implementation by providing interface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Call the expected methods on the mock object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Flip the mock to replay mode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Invoke testing operations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Verify that mock object received the expected operations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8E5FC34-1EAD-4ABC-B484-5C47C50B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Mock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B857F5F-3454-4433-90E5-18C96F9CD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404" y="5900174"/>
            <a:ext cx="2284600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+mn-lt"/>
                <a:cs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http://www.easymock.org/</a:t>
            </a:r>
            <a:r>
              <a:rPr lang="en-US" dirty="0">
                <a:solidFill>
                  <a:schemeClr val="accent1"/>
                </a:solidFill>
                <a:latin typeface="+mn-lt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223869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FE6FA5-5518-4E6F-945B-7542695832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5762" y="1598728"/>
            <a:ext cx="10515600" cy="4086842"/>
          </a:xfrm>
        </p:spPr>
        <p:txBody>
          <a:bodyPr/>
          <a:lstStyle/>
          <a:p>
            <a:pPr eaLnBrk="1" hangingPunct="1"/>
            <a:r>
              <a:rPr lang="en-US" dirty="0"/>
              <a:t>Exhibit</a:t>
            </a:r>
          </a:p>
          <a:p>
            <a:pPr lvl="1" eaLnBrk="1" hangingPunct="1"/>
            <a:r>
              <a:rPr lang="en-US" dirty="0"/>
              <a:t>A nice mock is one where other operations are not verified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05CFC8-ECC0-4DA1-A885-AFAF27AB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Interaction-Based Testing </a:t>
            </a:r>
            <a:br>
              <a:rPr lang="en-US" dirty="0"/>
            </a:br>
            <a:r>
              <a:rPr lang="en-US" dirty="0"/>
              <a:t>with </a:t>
            </a:r>
            <a:r>
              <a:rPr lang="en-US" dirty="0" err="1"/>
              <a:t>EasyMock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D9A68E-F5BE-4BB2-8A46-5E3C01E73379}"/>
              </a:ext>
            </a:extLst>
          </p:cNvPr>
          <p:cNvGrpSpPr/>
          <p:nvPr/>
        </p:nvGrpSpPr>
        <p:grpSpPr>
          <a:xfrm>
            <a:off x="2451314" y="2448367"/>
            <a:ext cx="7702474" cy="3770602"/>
            <a:chOff x="2590799" y="2572353"/>
            <a:chExt cx="7702474" cy="3770602"/>
          </a:xfrm>
        </p:grpSpPr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5F6AF8CE-7446-4AC4-A52A-64774F642D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0799" y="2572353"/>
              <a:ext cx="6858001" cy="2893100"/>
            </a:xfrm>
            <a:prstGeom prst="rect">
              <a:avLst/>
            </a:prstGeom>
            <a:noFill/>
            <a:ln w="28575" algn="ctr">
              <a:solidFill>
                <a:schemeClr val="accent2">
                  <a:lumMod val="20000"/>
                  <a:lumOff val="80000"/>
                </a:schemeClr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defPPr>
                <a:defRPr lang="en-US"/>
              </a:defPPr>
              <a:lvl1pPr marL="342900" indent="-342900">
                <a:defRPr>
                  <a:latin typeface="Courier New" pitchFamily="49" charset="0"/>
                </a:defRPr>
              </a:lvl1pPr>
            </a:lstStyle>
            <a:p>
              <a:r>
                <a:rPr lang="en-US" dirty="0">
                  <a:solidFill>
                    <a:schemeClr val="tx1"/>
                  </a:solidFill>
                </a:rPr>
                <a:t>@Test	public void testEntries() {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Exhibit e = EasyMock.createNiceMock(Exhibit.class);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e.incrementNumVisitors();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e.incrementNumVisitors();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EasyMock.replay(e);</a:t>
              </a:r>
            </a:p>
            <a:p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	Gate g1 = new Gate(e);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Gate g2 = new Gate(e);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g1.open(true);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	g2.open(true);</a:t>
              </a:r>
            </a:p>
            <a:p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	EasyMock.verify(e);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}</a:t>
              </a:r>
            </a:p>
          </p:txBody>
        </p:sp>
        <p:sp>
          <p:nvSpPr>
            <p:cNvPr id="9" name="AutoShape 7">
              <a:extLst>
                <a:ext uri="{FF2B5EF4-FFF2-40B4-BE49-F238E27FC236}">
                  <a16:creationId xmlns:a16="http://schemas.microsoft.com/office/drawing/2014/main" id="{56E74E9B-0F7F-4C09-8DF9-5A45EF4FA0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2227" y="4642495"/>
              <a:ext cx="2971046" cy="381001"/>
            </a:xfrm>
            <a:prstGeom prst="wedgeRectCallout">
              <a:avLst>
                <a:gd name="adj1" fmla="val -108537"/>
                <a:gd name="adj2" fmla="val -323925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/>
            <a:lstStyle/>
            <a:p>
              <a:pPr marL="227015" indent="-227015"/>
              <a:r>
                <a:rPr lang="en-US" dirty="0">
                  <a:solidFill>
                    <a:schemeClr val="tx1"/>
                  </a:solidFill>
                </a:rPr>
                <a:t>3. Flip the mock to replay mode</a:t>
              </a:r>
            </a:p>
          </p:txBody>
        </p:sp>
        <p:sp>
          <p:nvSpPr>
            <p:cNvPr id="10" name="AutoShape 8">
              <a:extLst>
                <a:ext uri="{FF2B5EF4-FFF2-40B4-BE49-F238E27FC236}">
                  <a16:creationId xmlns:a16="http://schemas.microsoft.com/office/drawing/2014/main" id="{0CDF0907-E81A-448D-879E-014EE588A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2227" y="5244075"/>
              <a:ext cx="2971046" cy="381001"/>
            </a:xfrm>
            <a:prstGeom prst="wedgeRectCallout">
              <a:avLst>
                <a:gd name="adj1" fmla="val -114287"/>
                <a:gd name="adj2" fmla="val -265044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/>
            <a:lstStyle/>
            <a:p>
              <a:pPr marL="227015" indent="-227015"/>
              <a:r>
                <a:rPr lang="en-US" dirty="0">
                  <a:solidFill>
                    <a:schemeClr val="tx1"/>
                  </a:solidFill>
                </a:rPr>
                <a:t>4. Invoke testing operations</a:t>
              </a:r>
            </a:p>
          </p:txBody>
        </p:sp>
        <p:sp>
          <p:nvSpPr>
            <p:cNvPr id="11" name="AutoShape 9">
              <a:extLst>
                <a:ext uri="{FF2B5EF4-FFF2-40B4-BE49-F238E27FC236}">
                  <a16:creationId xmlns:a16="http://schemas.microsoft.com/office/drawing/2014/main" id="{7B3828C3-7F94-467A-877D-01D31B602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2227" y="5809556"/>
              <a:ext cx="2971046" cy="533399"/>
            </a:xfrm>
            <a:prstGeom prst="wedgeRectCallout">
              <a:avLst>
                <a:gd name="adj1" fmla="val -120247"/>
                <a:gd name="adj2" fmla="val -182079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/>
            <a:lstStyle/>
            <a:p>
              <a:pPr marL="227015" indent="-227015"/>
              <a:r>
                <a:rPr lang="en-US" dirty="0">
                  <a:solidFill>
                    <a:schemeClr val="tx1"/>
                  </a:solidFill>
                </a:rPr>
                <a:t>5. Verify that mock object received the expected operations</a:t>
              </a:r>
            </a:p>
          </p:txBody>
        </p:sp>
        <p:sp>
          <p:nvSpPr>
            <p:cNvPr id="12" name="AutoShape 6">
              <a:extLst>
                <a:ext uri="{FF2B5EF4-FFF2-40B4-BE49-F238E27FC236}">
                  <a16:creationId xmlns:a16="http://schemas.microsoft.com/office/drawing/2014/main" id="{45A94F44-7E71-43FB-994A-7641839FE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2227" y="3980755"/>
              <a:ext cx="2971046" cy="494003"/>
            </a:xfrm>
            <a:prstGeom prst="wedgeRectCallout">
              <a:avLst>
                <a:gd name="adj1" fmla="val -90114"/>
                <a:gd name="adj2" fmla="val -170709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/>
            <a:lstStyle/>
            <a:p>
              <a:pPr marL="227015" indent="-227015"/>
              <a:r>
                <a:rPr lang="en-US" dirty="0">
                  <a:solidFill>
                    <a:schemeClr val="tx1"/>
                  </a:solidFill>
                </a:rPr>
                <a:t>2. Call the expected methods on the mock object</a:t>
              </a:r>
            </a:p>
          </p:txBody>
        </p:sp>
        <p:sp>
          <p:nvSpPr>
            <p:cNvPr id="13" name="AutoShape 5">
              <a:extLst>
                <a:ext uri="{FF2B5EF4-FFF2-40B4-BE49-F238E27FC236}">
                  <a16:creationId xmlns:a16="http://schemas.microsoft.com/office/drawing/2014/main" id="{A36D163B-EB26-4C6C-BD6B-E7893D677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2227" y="3294954"/>
              <a:ext cx="2971046" cy="457201"/>
            </a:xfrm>
            <a:prstGeom prst="wedgeRectCallout">
              <a:avLst>
                <a:gd name="adj1" fmla="val -33528"/>
                <a:gd name="adj2" fmla="val -95486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/>
            <a:lstStyle/>
            <a:p>
              <a:pPr marL="227015" indent="-227015"/>
              <a:r>
                <a:rPr lang="en-US" dirty="0">
                  <a:solidFill>
                    <a:schemeClr val="tx1"/>
                  </a:solidFill>
                </a:rPr>
                <a:t>1. Create mock implementation by providing interface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379745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EBE545-4072-4080-89A7-B9406B11B3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regular mock expects only the operations that are explicitly listed</a:t>
            </a:r>
          </a:p>
          <a:p>
            <a:pPr lvl="1" eaLnBrk="1" hangingPunct="1"/>
            <a:r>
              <a:rPr lang="en-US" dirty="0"/>
              <a:t>If an unlisted operation is invoked, Exception thrown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A nice mock expects that each listed operation is called</a:t>
            </a:r>
          </a:p>
          <a:p>
            <a:pPr lvl="1" eaLnBrk="1" hangingPunct="1"/>
            <a:r>
              <a:rPr lang="en-US" dirty="0"/>
              <a:t>Can have the operations called more times than listed</a:t>
            </a:r>
          </a:p>
          <a:p>
            <a:pPr lvl="1" eaLnBrk="1" hangingPunct="1"/>
            <a:r>
              <a:rPr lang="en-US" dirty="0"/>
              <a:t>Can have unlisted operations called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EBDE53-B1B3-4D3F-A1FE-020A6B38A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createNiceMock</a:t>
            </a:r>
            <a:r>
              <a:rPr lang="en-US" dirty="0">
                <a:latin typeface="+mj-lt"/>
              </a:rPr>
              <a:t> vs. </a:t>
            </a:r>
            <a:r>
              <a:rPr lang="en-US" dirty="0" err="1">
                <a:latin typeface="+mj-lt"/>
              </a:rPr>
              <a:t>createMock</a:t>
            </a:r>
            <a:endParaRPr lang="en-US" dirty="0">
              <a:latin typeface="+mj-lt"/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597C736B-8990-4374-BB95-A38CB3546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276" y="2692351"/>
            <a:ext cx="6762401" cy="338426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599" dirty="0">
                <a:latin typeface="Courier New" pitchFamily="49" charset="0"/>
              </a:rPr>
              <a:t>Exhibit e = EasyMock.createMock(Exhibit.class);</a:t>
            </a:r>
          </a:p>
        </p:txBody>
      </p:sp>
      <p:sp>
        <p:nvSpPr>
          <p:cNvPr id="11" name="Text Box 10">
            <a:extLst>
              <a:ext uri="{FF2B5EF4-FFF2-40B4-BE49-F238E27FC236}">
                <a16:creationId xmlns:a16="http://schemas.microsoft.com/office/drawing/2014/main" id="{6071A449-FDC8-4DAE-9E29-4B0380800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277" y="4512807"/>
            <a:ext cx="6772901" cy="338426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599" dirty="0">
                <a:latin typeface="Courier New" pitchFamily="49" charset="0"/>
              </a:rPr>
              <a:t>Exhibit e = EasyMock.createNiceMock(Exhibit.class);</a:t>
            </a:r>
          </a:p>
        </p:txBody>
      </p:sp>
    </p:spTree>
    <p:extLst>
      <p:ext uri="{BB962C8B-B14F-4D97-AF65-F5344CB8AC3E}">
        <p14:creationId xmlns:p14="http://schemas.microsoft.com/office/powerpoint/2010/main" val="370130868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54139DA-FBBD-47F2-B079-3584984889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May often need to use nice mocks instead of regular mocks</a:t>
            </a:r>
          </a:p>
          <a:p>
            <a:pPr lvl="1" eaLnBrk="1" hangingPunct="1"/>
            <a:r>
              <a:rPr lang="en-US" dirty="0"/>
              <a:t>Objects interact in intimate ways</a:t>
            </a:r>
          </a:p>
          <a:p>
            <a:pPr lvl="1" eaLnBrk="1" hangingPunct="1"/>
            <a:r>
              <a:rPr lang="en-US" dirty="0"/>
              <a:t>Cannot all be listed beforehand</a:t>
            </a:r>
          </a:p>
          <a:p>
            <a:pPr lvl="1" eaLnBrk="1" hangingPunct="1"/>
            <a:r>
              <a:rPr lang="en-US" dirty="0"/>
              <a:t>The Gate constructor calls Exhibit’s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addGate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 eaLnBrk="1" hangingPunct="1"/>
            <a:r>
              <a:rPr lang="en-US" dirty="0"/>
              <a:t>No way to list this beforehand because the Gate is not yet created</a:t>
            </a:r>
          </a:p>
          <a:p>
            <a:pPr lvl="2" eaLnBrk="1" hangingPunct="1"/>
            <a:r>
              <a:rPr lang="en-US" dirty="0"/>
              <a:t>Have to change API of Gate to have a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(Exhibit e)</a:t>
            </a:r>
            <a:r>
              <a:rPr lang="en-US" dirty="0"/>
              <a:t> method</a:t>
            </a:r>
          </a:p>
          <a:p>
            <a:pPr lvl="2" eaLnBrk="1" hangingPunct="1"/>
            <a:r>
              <a:rPr lang="en-US" dirty="0"/>
              <a:t>But this creates a hard-to-use API</a:t>
            </a:r>
          </a:p>
          <a:p>
            <a:pPr eaLnBrk="1" hangingPunct="1"/>
            <a:r>
              <a:rPr lang="en-US" dirty="0"/>
              <a:t>Interaction-based testing works only if the objects are truly independent</a:t>
            </a:r>
          </a:p>
          <a:p>
            <a:pPr lvl="1" eaLnBrk="1" hangingPunct="1"/>
            <a:r>
              <a:rPr lang="en-US" dirty="0"/>
              <a:t>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lockGate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method relies on the visitor count of Exhibit</a:t>
            </a:r>
          </a:p>
          <a:p>
            <a:pPr lvl="1" eaLnBrk="1" hangingPunct="1"/>
            <a:r>
              <a:rPr lang="en-US" dirty="0"/>
              <a:t>The mock Exhibit does not provide a proper implementation</a:t>
            </a:r>
          </a:p>
          <a:p>
            <a:pPr eaLnBrk="1" hangingPunct="1"/>
            <a:r>
              <a:rPr lang="en-US" dirty="0"/>
              <a:t>Interaction-based testing is useful only in limited scenarios</a:t>
            </a:r>
          </a:p>
          <a:p>
            <a:pPr lvl="1" eaLnBrk="1" hangingPunct="1"/>
            <a:r>
              <a:rPr lang="en-US" dirty="0"/>
              <a:t>State-based testing is what you will use most commonly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E3789A-E9FB-40C7-8357-C4E377AD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Limitations of Interaction-Based Testing</a:t>
            </a:r>
          </a:p>
        </p:txBody>
      </p:sp>
    </p:spTree>
    <p:extLst>
      <p:ext uri="{BB962C8B-B14F-4D97-AF65-F5344CB8AC3E}">
        <p14:creationId xmlns:p14="http://schemas.microsoft.com/office/powerpoint/2010/main" val="828566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0ED62C-BE0B-4F66-88A6-61C6C94366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TDD is an agile methodology</a:t>
            </a:r>
          </a:p>
          <a:p>
            <a:pPr lvl="1" eaLnBrk="1" hangingPunct="1"/>
            <a:r>
              <a:rPr lang="en-US" dirty="0"/>
              <a:t>Involves building up a system incrementally</a:t>
            </a:r>
          </a:p>
          <a:p>
            <a:pPr lvl="1" eaLnBrk="1" hangingPunct="1"/>
            <a:r>
              <a:rPr lang="en-US" dirty="0"/>
              <a:t>Each step takes system closer to desired end-state</a:t>
            </a:r>
          </a:p>
          <a:p>
            <a:pPr lvl="1" eaLnBrk="1" hangingPunct="1"/>
            <a:r>
              <a:rPr lang="en-US" dirty="0"/>
              <a:t>Each step involves a test-code-refactor cycle</a:t>
            </a:r>
          </a:p>
          <a:p>
            <a:pPr lvl="2" eaLnBrk="1" hangingPunct="1"/>
            <a:r>
              <a:rPr lang="en-US" dirty="0"/>
              <a:t>Usually under an hour</a:t>
            </a:r>
          </a:p>
          <a:p>
            <a:pPr eaLnBrk="1" hangingPunct="1"/>
            <a:r>
              <a:rPr lang="en-US" dirty="0"/>
              <a:t>Customers always have a working system even if it is not feature complete</a:t>
            </a:r>
          </a:p>
          <a:p>
            <a:pPr lvl="1" eaLnBrk="1" hangingPunct="1"/>
            <a:r>
              <a:rPr lang="en-US" dirty="0"/>
              <a:t>Important to have deployable system with subset of features as soon as possible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EC7D709-BD82-486C-A53D-1598C8D01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and Iterative Development</a:t>
            </a:r>
          </a:p>
        </p:txBody>
      </p:sp>
    </p:spTree>
    <p:extLst>
      <p:ext uri="{BB962C8B-B14F-4D97-AF65-F5344CB8AC3E}">
        <p14:creationId xmlns:p14="http://schemas.microsoft.com/office/powerpoint/2010/main" val="228006681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5B2CB8-51A2-47AC-8611-6D426B5753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Interaction-based testing is useful in mocking heavy-weight objects</a:t>
            </a:r>
          </a:p>
          <a:p>
            <a:pPr lvl="1" eaLnBrk="1" hangingPunct="1"/>
            <a:r>
              <a:rPr lang="en-US" dirty="0"/>
              <a:t>Or objects that invoke irreversible operations</a:t>
            </a:r>
          </a:p>
          <a:p>
            <a:pPr lvl="1" eaLnBrk="1" hangingPunct="1"/>
            <a:r>
              <a:rPr lang="en-US" dirty="0"/>
              <a:t>Don’t want these operations invoked by test code</a:t>
            </a:r>
          </a:p>
          <a:p>
            <a:pPr eaLnBrk="1" hangingPunct="1"/>
            <a:r>
              <a:rPr lang="en-US" dirty="0"/>
              <a:t>For example, a service may send out an email on successful completion</a:t>
            </a:r>
          </a:p>
          <a:p>
            <a:pPr lvl="1" eaLnBrk="1" hangingPunct="1"/>
            <a:r>
              <a:rPr lang="en-US" dirty="0"/>
              <a:t>When testing the service, don’t want to send emails</a:t>
            </a:r>
          </a:p>
          <a:p>
            <a:pPr lvl="1" eaLnBrk="1" hangingPunct="1"/>
            <a:r>
              <a:rPr lang="en-US" dirty="0"/>
              <a:t>Use </a:t>
            </a:r>
            <a:r>
              <a:rPr lang="en-US" dirty="0" err="1"/>
              <a:t>EasyMock</a:t>
            </a:r>
            <a:r>
              <a:rPr lang="en-US" dirty="0"/>
              <a:t> to mock the </a:t>
            </a:r>
            <a:r>
              <a:rPr lang="en-US" dirty="0" err="1"/>
              <a:t>EmailService</a:t>
            </a:r>
            <a:endParaRPr lang="en-US" dirty="0"/>
          </a:p>
          <a:p>
            <a:pPr lvl="2" eaLnBrk="1" hangingPunct="1"/>
            <a:r>
              <a:rPr lang="en-US" dirty="0"/>
              <a:t>But verify that </a:t>
            </a:r>
            <a:r>
              <a:rPr lang="en-US" dirty="0" err="1"/>
              <a:t>EmailService</a:t>
            </a:r>
            <a:r>
              <a:rPr lang="en-US" dirty="0"/>
              <a:t> was actually invoked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DA6BB37-8A39-4EDB-AC33-45DB7EA9A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 of Interaction-Based Testing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FA78C06E-6F40-4B01-817A-6E1ADFFF99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8761" y="4275307"/>
            <a:ext cx="8229600" cy="193899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@Test	public void testSuccessfulPurchase() 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EmailService email = EasyMock.createNiceMock(EmailService.class);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email.sendEmail( "mockuser@example.com", "Item shipped" 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EasyMock.replay(email);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PurchaseService s = new PurchaseService();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s.setEmailService( email 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s.placeOrder( … 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EasyMock.verify(email); </a:t>
            </a:r>
            <a:r>
              <a:rPr lang="en-US" sz="1200" b="1" dirty="0">
                <a:latin typeface="Courier New" pitchFamily="49" charset="0"/>
              </a:rPr>
              <a:t>// verify that PurchaseService invoked email service with appropriate email address and subject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829338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9CD958-AA19-4FED-9045-4278DA28C1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test double is a substitute for the real thing</a:t>
            </a:r>
          </a:p>
          <a:p>
            <a:pPr lvl="1" eaLnBrk="1" hangingPunct="1"/>
            <a:r>
              <a:rPr lang="en-US" dirty="0"/>
              <a:t>An alternative implementation of an interface or class</a:t>
            </a:r>
          </a:p>
          <a:p>
            <a:pPr eaLnBrk="1" hangingPunct="1"/>
            <a:r>
              <a:rPr lang="en-US" dirty="0"/>
              <a:t>Reasons to create a test double:</a:t>
            </a:r>
          </a:p>
          <a:p>
            <a:pPr lvl="1" eaLnBrk="1" hangingPunct="1"/>
            <a:r>
              <a:rPr lang="en-US" dirty="0"/>
              <a:t>The real implementation may be too slow</a:t>
            </a:r>
          </a:p>
          <a:p>
            <a:pPr lvl="1" eaLnBrk="1" hangingPunct="1"/>
            <a:r>
              <a:rPr lang="en-US" dirty="0"/>
              <a:t>The real implementation is yet to be implemented</a:t>
            </a:r>
          </a:p>
          <a:p>
            <a:pPr lvl="2" eaLnBrk="1" hangingPunct="1"/>
            <a:r>
              <a:rPr lang="en-US" dirty="0"/>
              <a:t>Breadth-first strategy</a:t>
            </a:r>
          </a:p>
          <a:p>
            <a:pPr lvl="1" eaLnBrk="1" hangingPunct="1"/>
            <a:r>
              <a:rPr lang="en-US" dirty="0"/>
              <a:t>The real implementation is too difficult to instantiate</a:t>
            </a:r>
          </a:p>
          <a:p>
            <a:pPr lvl="2" eaLnBrk="1" hangingPunct="1"/>
            <a:r>
              <a:rPr lang="en-US" dirty="0"/>
              <a:t>Depends 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HttpServletRequest</a:t>
            </a:r>
            <a:r>
              <a:rPr lang="en-US" dirty="0"/>
              <a:t> 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ResultSet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dirty="0"/>
              <a:t>Everyone defines test doubles a little differently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B9C7C95-B5AA-47A0-8D90-5D20880DD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Doubles</a:t>
            </a:r>
          </a:p>
        </p:txBody>
      </p:sp>
    </p:spTree>
    <p:extLst>
      <p:ext uri="{BB962C8B-B14F-4D97-AF65-F5344CB8AC3E}">
        <p14:creationId xmlns:p14="http://schemas.microsoft.com/office/powerpoint/2010/main" val="289858996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A6808D-C465-437A-BAD4-23F4A74FFD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en-US" dirty="0"/>
              <a:t>The Mock created by </a:t>
            </a:r>
            <a:r>
              <a:rPr lang="en-US" dirty="0" err="1"/>
              <a:t>EasyMock</a:t>
            </a:r>
            <a:r>
              <a:rPr lang="en-US" dirty="0"/>
              <a:t> is not exactly a test double</a:t>
            </a:r>
          </a:p>
          <a:p>
            <a:pPr lvl="1" eaLnBrk="1" hangingPunct="1"/>
            <a:r>
              <a:rPr lang="en-US" dirty="0"/>
              <a:t>Not truly substitutable</a:t>
            </a:r>
          </a:p>
          <a:p>
            <a:pPr lvl="1" eaLnBrk="1" hangingPunct="1"/>
            <a:r>
              <a:rPr lang="en-US" dirty="0"/>
              <a:t>Reason why we could not test a method like </a:t>
            </a:r>
            <a:r>
              <a:rPr lang="en-US" dirty="0" err="1"/>
              <a:t>lockGate</a:t>
            </a:r>
            <a:endParaRPr lang="en-US" dirty="0"/>
          </a:p>
          <a:p>
            <a:pPr lvl="2" eaLnBrk="1" hangingPunct="1"/>
            <a:r>
              <a:rPr lang="en-US" dirty="0"/>
              <a:t>Required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getNumVisitors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of Exhibit to be correctly implemented</a:t>
            </a:r>
          </a:p>
          <a:p>
            <a:pPr eaLnBrk="1" hangingPunct="1"/>
            <a:r>
              <a:rPr lang="en-US" dirty="0"/>
              <a:t>Most commonly, test doubles are hand-coded</a:t>
            </a:r>
          </a:p>
          <a:p>
            <a:pPr lvl="1" eaLnBrk="1" hangingPunct="1"/>
            <a:r>
              <a:rPr lang="en-US" dirty="0"/>
              <a:t>Could be simplistic, returning hardcoded values</a:t>
            </a:r>
          </a:p>
          <a:p>
            <a:pPr lvl="1" eaLnBrk="1" hangingPunct="1"/>
            <a:r>
              <a:rPr lang="en-US" dirty="0"/>
              <a:t>Or more involved, doing an alternative implementation</a:t>
            </a:r>
          </a:p>
          <a:p>
            <a:pPr lvl="2" eaLnBrk="1" hangingPunct="1"/>
            <a:r>
              <a:rPr lang="en-US" dirty="0"/>
              <a:t>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HttpUnit</a:t>
            </a:r>
            <a:r>
              <a:rPr lang="en-US" dirty="0"/>
              <a:t> provides mock objects 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HttpServletRequest</a:t>
            </a:r>
            <a:r>
              <a:rPr lang="en-US" dirty="0"/>
              <a:t>, including a mock implementation of Session state</a:t>
            </a:r>
          </a:p>
          <a:p>
            <a:pPr eaLnBrk="1" hangingPunct="1"/>
            <a:r>
              <a:rPr lang="en-US" dirty="0"/>
              <a:t>People often distinguish between:</a:t>
            </a:r>
          </a:p>
          <a:p>
            <a:pPr lvl="1" eaLnBrk="1" hangingPunct="1"/>
            <a:r>
              <a:rPr lang="en-US" dirty="0"/>
              <a:t>Fakes for the really simplistic implementations</a:t>
            </a:r>
          </a:p>
          <a:p>
            <a:pPr lvl="1" eaLnBrk="1" hangingPunct="1"/>
            <a:r>
              <a:rPr lang="en-US" dirty="0"/>
              <a:t>Stubs for partially implemented classes in a breadth-first strategy</a:t>
            </a:r>
          </a:p>
          <a:p>
            <a:pPr lvl="1" eaLnBrk="1" hangingPunct="1"/>
            <a:r>
              <a:rPr lang="en-US" dirty="0"/>
              <a:t>Mocks for packages such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HttpUnit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But these terms are ill-defined; better to state exactly what you mean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1198BC1-A567-413F-ADAF-32BBC4FED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Test Doubles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58077639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31B10B-FEC2-4077-8B3C-761677DB77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order to use test doubles effectively:</a:t>
            </a:r>
          </a:p>
          <a:p>
            <a:pPr marL="800106" lvl="1" indent="-342903"/>
            <a:r>
              <a:rPr lang="en-US" dirty="0"/>
              <a:t>Use interfaces to represent dependencies</a:t>
            </a:r>
          </a:p>
          <a:p>
            <a:pPr marL="800106" lvl="1" indent="-342903"/>
            <a:r>
              <a:rPr lang="en-US" dirty="0"/>
              <a:t>Create a fake/mock implementation of class</a:t>
            </a:r>
          </a:p>
          <a:p>
            <a:pPr marL="800106" lvl="1" indent="-342903"/>
            <a:r>
              <a:rPr lang="en-US" dirty="0"/>
              <a:t>Provide the test double instead of original object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FBB594-EB0A-4D4B-AC81-11F52DAD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652DF5CD-1776-490B-8C9B-676197E9F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741" y="3237269"/>
            <a:ext cx="6079364" cy="64633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public interface TaxRateProvider 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BigDecimal getTaxRate(ItemType itemType);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71A606D8-9281-463E-A839-75F40198A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1728" y="3952376"/>
            <a:ext cx="7579926" cy="1015663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// SalesTaxEngine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private TaxRateProvider 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public void setTaxRateProvider(TaxRateProvider provider){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this.taxRateProvider = provider;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A6441D97-358D-4D7C-BABB-AAFB24937A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8653" y="5105590"/>
            <a:ext cx="8079980" cy="1015663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mySalesTaxEngine.setTaxRateProvider( new TaxRateProvider(){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public BigDecimal getTaxRate(ItemType itemType){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   return new BigDecimal(0.05);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}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1764802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2FE359-C50A-45B5-B17F-5217D78D39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It’s hard to create a test double in these situations</a:t>
            </a:r>
          </a:p>
          <a:p>
            <a:pPr lvl="1" eaLnBrk="1" hangingPunct="1"/>
            <a:r>
              <a:rPr lang="en-US" dirty="0"/>
              <a:t>To fake a superclass</a:t>
            </a:r>
          </a:p>
          <a:p>
            <a:pPr lvl="2" eaLnBrk="1" hangingPunct="1"/>
            <a:r>
              <a:rPr lang="en-US" dirty="0"/>
              <a:t>The superclass is set at compile time</a:t>
            </a:r>
          </a:p>
          <a:p>
            <a:pPr lvl="2" eaLnBrk="1" hangingPunct="1"/>
            <a:r>
              <a:rPr lang="en-US" dirty="0"/>
              <a:t>Cannot change superclass other than through changing code</a:t>
            </a:r>
          </a:p>
          <a:p>
            <a:pPr lvl="2" eaLnBrk="1" hangingPunct="1"/>
            <a:r>
              <a:rPr lang="en-US" dirty="0"/>
              <a:t>If possible, use delegation instead of inheritance</a:t>
            </a:r>
          </a:p>
          <a:p>
            <a:pPr lvl="1" eaLnBrk="1" hangingPunct="1"/>
            <a:r>
              <a:rPr lang="en-US" dirty="0"/>
              <a:t>To fake a static method</a:t>
            </a:r>
          </a:p>
          <a:p>
            <a:pPr lvl="2" eaLnBrk="1" hangingPunct="1"/>
            <a:r>
              <a:rPr lang="en-US" dirty="0"/>
              <a:t>A static method can not be overridden</a:t>
            </a:r>
          </a:p>
          <a:p>
            <a:pPr lvl="2" eaLnBrk="1" hangingPunct="1"/>
            <a:r>
              <a:rPr lang="en-US" dirty="0"/>
              <a:t>So, cannot easily provide a fake for it</a:t>
            </a:r>
          </a:p>
          <a:p>
            <a:pPr lvl="1" eaLnBrk="1" hangingPunct="1"/>
            <a:r>
              <a:rPr lang="en-US" dirty="0"/>
              <a:t>To fake a singleton</a:t>
            </a:r>
          </a:p>
          <a:p>
            <a:pPr lvl="2" eaLnBrk="1" hangingPunct="1"/>
            <a:r>
              <a:rPr lang="en-US" dirty="0"/>
              <a:t>The singleton class name is hardcoded in usage</a:t>
            </a:r>
          </a:p>
          <a:p>
            <a:pPr lvl="2" eaLnBrk="1" hangingPunct="1"/>
            <a:r>
              <a:rPr lang="en-US" dirty="0"/>
              <a:t>So, cannot create a fake class and have it be used instead</a:t>
            </a:r>
          </a:p>
          <a:p>
            <a:pPr eaLnBrk="1" hangingPunct="1"/>
            <a:r>
              <a:rPr lang="en-US" dirty="0"/>
              <a:t>Try to limit the use of inheritance, static methods, and singletons</a:t>
            </a:r>
          </a:p>
          <a:p>
            <a:pPr lvl="1" eaLnBrk="1" hangingPunct="1"/>
            <a:r>
              <a:rPr lang="en-US" dirty="0"/>
              <a:t>If you will need to test these using test doubles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88A0D4A-7065-4F39-97F0-E69C49F92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Difficulty in Test Double</a:t>
            </a:r>
          </a:p>
        </p:txBody>
      </p:sp>
    </p:spTree>
    <p:extLst>
      <p:ext uri="{BB962C8B-B14F-4D97-AF65-F5344CB8AC3E}">
        <p14:creationId xmlns:p14="http://schemas.microsoft.com/office/powerpoint/2010/main" val="43678490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185A2B-DC60-4376-8C8F-2630C13FF8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Mockito is a mocking framework that can simplify the creation of test doubles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1CCE19-5A4F-45B1-BA11-A36D9E0E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Mockito</a:t>
            </a: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5E22C789-78A8-4AD0-A45E-2FA2374D6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3745" y="2960300"/>
            <a:ext cx="8726016" cy="12195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465" b="1" dirty="0">
                <a:latin typeface="Courier New" pitchFamily="49" charset="0"/>
              </a:rPr>
              <a:t>import static org.mockito.Mockito.*;</a:t>
            </a:r>
          </a:p>
          <a:p>
            <a:pPr eaLnBrk="1" hangingPunct="1"/>
            <a:endParaRPr lang="en-US" sz="1465" dirty="0">
              <a:latin typeface="Courier New" pitchFamily="49" charset="0"/>
            </a:endParaRP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TaxRateProvider trp = </a:t>
            </a:r>
            <a:r>
              <a:rPr lang="en-US" sz="1465" b="1" dirty="0">
                <a:latin typeface="Courier New" pitchFamily="49" charset="0"/>
              </a:rPr>
              <a:t>mock</a:t>
            </a:r>
            <a:r>
              <a:rPr lang="en-US" sz="1465" dirty="0">
                <a:latin typeface="Courier New" pitchFamily="49" charset="0"/>
              </a:rPr>
              <a:t>(TaxRateProvider.class);</a:t>
            </a:r>
          </a:p>
          <a:p>
            <a:pPr eaLnBrk="1" hangingPunct="1"/>
            <a:r>
              <a:rPr lang="en-US" sz="1465" b="1" dirty="0">
                <a:latin typeface="Courier New" pitchFamily="49" charset="0"/>
              </a:rPr>
              <a:t>when</a:t>
            </a:r>
            <a:r>
              <a:rPr lang="en-US" sz="1465" dirty="0">
                <a:latin typeface="Courier New" pitchFamily="49" charset="0"/>
              </a:rPr>
              <a:t>(trp.getTaxRate(</a:t>
            </a:r>
            <a:r>
              <a:rPr lang="en-US" sz="1465" b="1" dirty="0">
                <a:latin typeface="Courier New" pitchFamily="49" charset="0"/>
              </a:rPr>
              <a:t>any</a:t>
            </a:r>
            <a:r>
              <a:rPr lang="en-US" sz="1465" dirty="0">
                <a:latin typeface="Courier New" pitchFamily="49" charset="0"/>
              </a:rPr>
              <a:t>(ItemType.class)).</a:t>
            </a:r>
            <a:r>
              <a:rPr lang="en-US" sz="1465" b="1" dirty="0">
                <a:latin typeface="Courier New" pitchFamily="49" charset="0"/>
              </a:rPr>
              <a:t>thenReturn</a:t>
            </a:r>
            <a:r>
              <a:rPr lang="en-US" sz="1465" dirty="0">
                <a:latin typeface="Courier New" pitchFamily="49" charset="0"/>
              </a:rPr>
              <a:t>(new BigDecimal(0.05));</a:t>
            </a:r>
          </a:p>
          <a:p>
            <a:pPr eaLnBrk="1" hangingPunct="1"/>
            <a:r>
              <a:rPr lang="en-US" sz="1465" dirty="0">
                <a:latin typeface="Courier New" pitchFamily="49" charset="0"/>
              </a:rPr>
              <a:t>mySalesTaxEngine.setTaxRateProvider(trp);</a:t>
            </a:r>
          </a:p>
        </p:txBody>
      </p:sp>
    </p:spTree>
    <p:extLst>
      <p:ext uri="{BB962C8B-B14F-4D97-AF65-F5344CB8AC3E}">
        <p14:creationId xmlns:p14="http://schemas.microsoft.com/office/powerpoint/2010/main" val="160840552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80649"/>
      </p:ext>
    </p:extLst>
  </p:cSld>
  <p:clrMapOvr>
    <a:masterClrMapping/>
  </p:clrMapOvr>
  <p:transition spd="slow">
    <p:push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EA2510-C4B6-45AA-903D-D6A9EFE7A4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good idea to learn about the different unit testing patterns</a:t>
            </a:r>
          </a:p>
          <a:p>
            <a:pPr lvl="1" eaLnBrk="1" hangingPunct="1"/>
            <a:r>
              <a:rPr lang="en-US" dirty="0"/>
              <a:t>Most of these are quite obvious and straightforward</a:t>
            </a:r>
          </a:p>
          <a:p>
            <a:pPr lvl="1" eaLnBrk="1" hangingPunct="1"/>
            <a:r>
              <a:rPr lang="en-US" dirty="0"/>
              <a:t>However, having seen them allows you to have a catalog in mind</a:t>
            </a:r>
          </a:p>
          <a:p>
            <a:pPr lvl="2" eaLnBrk="1" hangingPunct="1"/>
            <a:r>
              <a:rPr lang="en-US" dirty="0"/>
              <a:t>Choose amongst the assertion patterns instead of rediscovering each time</a:t>
            </a:r>
          </a:p>
          <a:p>
            <a:pPr eaLnBrk="1" hangingPunct="1"/>
            <a:r>
              <a:rPr lang="en-US" dirty="0"/>
              <a:t>We will look at:</a:t>
            </a:r>
          </a:p>
          <a:p>
            <a:pPr lvl="1" eaLnBrk="1" hangingPunct="1"/>
            <a:r>
              <a:rPr lang="en-US" dirty="0"/>
              <a:t>Patterns for writing assertions</a:t>
            </a:r>
          </a:p>
          <a:p>
            <a:pPr lvl="1" eaLnBrk="1" hangingPunct="1"/>
            <a:r>
              <a:rPr lang="en-US" dirty="0"/>
              <a:t>Patterns for creating fixtures</a:t>
            </a:r>
          </a:p>
          <a:p>
            <a:pPr lvl="1" eaLnBrk="1" hangingPunct="1"/>
            <a:r>
              <a:rPr lang="en-US" dirty="0"/>
              <a:t>Patterns for writing compact, elegant tests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E0048C-E574-4D24-A3BA-004BFC7B4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Patterns</a:t>
            </a:r>
          </a:p>
        </p:txBody>
      </p:sp>
    </p:spTree>
    <p:extLst>
      <p:ext uri="{BB962C8B-B14F-4D97-AF65-F5344CB8AC3E}">
        <p14:creationId xmlns:p14="http://schemas.microsoft.com/office/powerpoint/2010/main" val="185212970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2B41EE1-A7B2-4F65-AC9E-2134F95556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most common assertion type:</a:t>
            </a:r>
          </a:p>
          <a:p>
            <a:pPr lvl="1" eaLnBrk="1" hangingPunct="1"/>
            <a:r>
              <a:rPr lang="en-US" dirty="0"/>
              <a:t>Invoke some operations</a:t>
            </a:r>
          </a:p>
          <a:p>
            <a:pPr lvl="1" eaLnBrk="1" hangingPunct="1"/>
            <a:r>
              <a:rPr lang="en-US" dirty="0"/>
              <a:t>Assert on the resulting state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AC5FF6-B9CB-4592-A0D2-F3F8C8DEB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Resulting State Assertion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C2E821C-941B-4B29-B154-0E6CDEE77C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0270" y="3115890"/>
            <a:ext cx="8747017" cy="2572243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@Override protected void setUp() throws Exception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e = new Exhibit("test");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g1 = new Gate(e);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g2 = new Gate(e);                   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// setup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public void testEntries()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g1.open(true);                      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// make change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g2.open(true);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	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assertEquals(2, e.getNumVisitors()); // verify state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313636282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12F28E-65EB-4B89-946E-EC88B5855E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Better idea to ensure that the number of visitors was not 2, even initially</a:t>
            </a:r>
          </a:p>
          <a:p>
            <a:pPr lvl="1" eaLnBrk="1" hangingPunct="1"/>
            <a:r>
              <a:rPr lang="en-US" dirty="0"/>
              <a:t>That exhibit doesn’t simply return ‘2’ all the time</a:t>
            </a:r>
          </a:p>
          <a:p>
            <a:pPr lvl="1" eaLnBrk="1" hangingPunct="1"/>
            <a:r>
              <a:rPr lang="en-US" dirty="0"/>
              <a:t>“Guard” the change by verifying the initial state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B91E53-BC34-4377-9BB8-854F604BF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Guard Assertion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DBED3AD-7893-4DE5-BBEA-62097F62F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3749" y="3083347"/>
            <a:ext cx="8841524" cy="279768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@Override protected void setUp() throws Exception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e = new Exhibit("test");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g1 = new Gate(e);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g2 = new Gate(e);                    // setup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void testEntries()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assertEquals(0, e.getNumVisitors()); // verify initial state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g1.open(true);                       // make change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g2.open(true);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assertEquals(2, e.getNumVisitors()); // verify final state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2646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2FBCDA-24D3-4908-9B4D-56A854E35A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TDD, design is evolutionary and not all upfront</a:t>
            </a:r>
          </a:p>
          <a:p>
            <a:pPr lvl="1" eaLnBrk="1" hangingPunct="1"/>
            <a:r>
              <a:rPr lang="en-US" dirty="0"/>
              <a:t>Design continuously changed to meet ongoing needs</a:t>
            </a:r>
          </a:p>
          <a:p>
            <a:pPr lvl="1" eaLnBrk="1" hangingPunct="1"/>
            <a:r>
              <a:rPr lang="en-US" dirty="0"/>
              <a:t>Based on knowledge, not on assumptions</a:t>
            </a:r>
          </a:p>
          <a:p>
            <a:pPr eaLnBrk="1" hangingPunct="1"/>
            <a:r>
              <a:rPr lang="en-US" dirty="0"/>
              <a:t>Of course, need to use common sense</a:t>
            </a:r>
          </a:p>
          <a:p>
            <a:pPr lvl="1" eaLnBrk="1" hangingPunct="1"/>
            <a:r>
              <a:rPr lang="en-US" dirty="0"/>
              <a:t>Some design is needed upfront</a:t>
            </a:r>
          </a:p>
          <a:p>
            <a:pPr lvl="1" eaLnBrk="1" hangingPunct="1"/>
            <a:r>
              <a:rPr lang="en-US" dirty="0"/>
              <a:t>For example, employ architecture that will support desired end-goal</a:t>
            </a:r>
          </a:p>
          <a:p>
            <a:pPr lvl="2" eaLnBrk="1" hangingPunct="1"/>
            <a:r>
              <a:rPr lang="en-US" dirty="0"/>
              <a:t>Changing a desktop application to a distributed application is difficult</a:t>
            </a:r>
          </a:p>
          <a:p>
            <a:pPr eaLnBrk="1" hangingPunct="1"/>
            <a:r>
              <a:rPr lang="en-US" dirty="0"/>
              <a:t>Evolutionary design is less expensive than trying to get final design upfront</a:t>
            </a:r>
          </a:p>
          <a:p>
            <a:pPr lvl="1" eaLnBrk="1" hangingPunct="1"/>
            <a:r>
              <a:rPr lang="en-US" dirty="0"/>
              <a:t>Anticipated change is not guaranteed change</a:t>
            </a:r>
          </a:p>
          <a:p>
            <a:pPr lvl="1" eaLnBrk="1" hangingPunct="1"/>
            <a:r>
              <a:rPr lang="en-US" dirty="0"/>
              <a:t>TDD allows for refactoring system to address changes</a:t>
            </a:r>
          </a:p>
          <a:p>
            <a:pPr lvl="1" eaLnBrk="1" hangingPunct="1"/>
            <a:r>
              <a:rPr lang="en-US" dirty="0"/>
              <a:t>Just not overdoing it with a huge and complex system</a:t>
            </a:r>
          </a:p>
          <a:p>
            <a:pPr lvl="2" eaLnBrk="1" hangingPunct="1"/>
            <a:r>
              <a:rPr lang="en-US" dirty="0"/>
              <a:t>To handle all possible eventualities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51F2CF5-AE00-498A-9E55-156DEEF2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Design</a:t>
            </a:r>
          </a:p>
        </p:txBody>
      </p:sp>
    </p:spTree>
    <p:extLst>
      <p:ext uri="{BB962C8B-B14F-4D97-AF65-F5344CB8AC3E}">
        <p14:creationId xmlns:p14="http://schemas.microsoft.com/office/powerpoint/2010/main" val="425598919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7646B3-C755-4C6D-A9F2-EAFA03EBC5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if you don’t know how many visitors the Exhibit currently has?</a:t>
            </a:r>
          </a:p>
          <a:p>
            <a:pPr lvl="1" eaLnBrk="1" hangingPunct="1"/>
            <a:r>
              <a:rPr lang="en-US" dirty="0"/>
              <a:t>What we really want to test is that the number of visitors increases by 2</a:t>
            </a:r>
          </a:p>
          <a:p>
            <a:pPr lvl="1" eaLnBrk="1" hangingPunct="1"/>
            <a:r>
              <a:rPr lang="en-US" dirty="0"/>
              <a:t>What we need is a delta assertion</a:t>
            </a:r>
          </a:p>
          <a:p>
            <a:pPr lvl="1" eaLnBrk="1" hangingPunct="1"/>
            <a:r>
              <a:rPr lang="en-US" dirty="0"/>
              <a:t>Delta assertions are clearer than simple hardcoded values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373C97-1341-4E1D-8B5E-665AFF612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Delta Assertion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8CF1E2E-8F14-4145-A829-3348E6AFD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1721" y="3352800"/>
            <a:ext cx="9524064" cy="279768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@Override protected void setUp() throws Exception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e = new Exhibit("test");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g1 = new Gate(e);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g2 = new Gate(e);                    // setup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void testEntries()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int initSize = e.getNumVisitors();   // store initial state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g1.open(true);                       // make change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g2.open(true);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assertEquals(initSize + 2, e.getNumVisitors()); // verify final state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411658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FB4116-D713-46C2-B076-C94E514ED1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May be useful to create a custom assertion method</a:t>
            </a:r>
          </a:p>
          <a:p>
            <a:pPr lvl="1" eaLnBrk="1" hangingPunct="1"/>
            <a:r>
              <a:rPr lang="en-US" dirty="0"/>
              <a:t>If the check will itself be quite verbose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F104E2-DB9D-4F3E-864D-271DA4B8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Assertion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BE83BD0-03F3-4524-94A0-10408FF2A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5777" y="3083347"/>
            <a:ext cx="7539447" cy="279768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@Test public void testGeneralAdmissionTicket() 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ticket = new GeneralAdmissionTicket();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assertTicketHasOnlyPermanentExhibits();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  <a:p>
            <a:pPr marL="257416" indent="-257416"/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private void assertTicketHasOnlyPermanentExhibits(){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for (Exhibit e : allExhibits){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if ( ticket.isValid(e) 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  assertTrue( e.isPermanent() 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01353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528062-84C5-4B15-9EDC-23D50EB760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Often, it does not matter how boundaries get treated</a:t>
            </a:r>
          </a:p>
          <a:p>
            <a:pPr lvl="1" eaLnBrk="1" hangingPunct="1"/>
            <a:r>
              <a:rPr lang="en-US" dirty="0"/>
              <a:t>But test boundaries to preserve backward compatibility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DF5AFA6-8B31-4D44-8DEC-4291891D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12F9DB25-EABF-4CCF-874E-1EB4854849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1234" y="3055584"/>
            <a:ext cx="9366554" cy="189590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465" dirty="0">
                <a:solidFill>
                  <a:schemeClr val="tx1"/>
                </a:solidFill>
              </a:rPr>
              <a:t>@Test</a:t>
            </a:r>
          </a:p>
          <a:p>
            <a:r>
              <a:rPr lang="en-US" sz="1465" dirty="0">
                <a:solidFill>
                  <a:schemeClr val="tx1"/>
                </a:solidFill>
              </a:rPr>
              <a:t>public void entryIn24Hours(){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Date in24Hours = new GregorianCalendar(2008,GregorianCalendar.JANUARY,16,15,0,0).getTime();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Exhibit   = new Exhibit("test",300,true); // 'true' is permanent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GeneralAdmissionTicket ticket = new GeneralAdmissionTicket(purchaseDate);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assertFalse(ticket.isValid(exhibit, nextMonth));</a:t>
            </a:r>
          </a:p>
          <a:p>
            <a:r>
              <a:rPr lang="en-US" sz="1465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764754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00F379-A907-4204-8F9F-9FB52ABCA0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Can refactor constantly created objects: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sz="800" dirty="0"/>
          </a:p>
          <a:p>
            <a:pPr eaLnBrk="1" hangingPunct="1"/>
            <a:endParaRPr lang="en-US" sz="1000" dirty="0"/>
          </a:p>
          <a:p>
            <a:pPr eaLnBrk="1" hangingPunct="1"/>
            <a:r>
              <a:rPr lang="en-US" dirty="0"/>
              <a:t>By doing a parameterized creation: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D453091-23FF-4C4E-94F9-0A401460D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Parameterized Creation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29BE7074-FDF3-4787-AEB0-D96EB4375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4213" y="2329189"/>
            <a:ext cx="10406115" cy="120032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@Test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public void entryNextMonthToPermanentExhibit(){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Date purchaseDate = new GregorianCalendar(2008,GregorianCalendar.JANUARY,15,15,0,0).getTime();	Date nextMonth = new GregorianCalendar(2008,GregorianCalendar.FEBRUARY,15,15,0,0).getTime();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…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809394C1-0CF9-4B38-92FE-04DD52F70C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2097" y="4126710"/>
            <a:ext cx="10406115" cy="1754326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private Date createDate(int month, int day, int hour){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return new GregorianCalendar(2008,month,day,hour,0,0).getTime();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@Test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public void entryNextMonthToPermanentExhibit(){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Date purchaseDate = createDate(GregorianCalendar.JANUARY,15,15);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	Date nextMonth = createDate(GregorianCalendar.FEBRUARY,15,15);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…</a:t>
            </a:r>
          </a:p>
          <a:p>
            <a:pPr marL="257416" indent="-257416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310916322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9A78B4-C8A4-41C5-A8C0-FD511BF537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When creating many objects in a fixture:</a:t>
            </a:r>
          </a:p>
          <a:p>
            <a:pPr lvl="1" eaLnBrk="1" hangingPunct="1"/>
            <a:r>
              <a:rPr lang="en-US" dirty="0"/>
              <a:t>Can be hard to keep track of the objects that need to be disposed</a:t>
            </a:r>
          </a:p>
          <a:p>
            <a:pPr eaLnBrk="1" hangingPunct="1"/>
            <a:r>
              <a:rPr lang="en-US" dirty="0"/>
              <a:t>A good way to do this is to keep around a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The fixture adds objects to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r>
              <a:rPr lang="en-US" dirty="0"/>
              <a:t> method loops through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tearDownList</a:t>
            </a:r>
            <a:r>
              <a:rPr lang="en-US" dirty="0"/>
              <a:t> and calls dispose on all the objects</a:t>
            </a:r>
          </a:p>
          <a:p>
            <a:pPr eaLnBrk="1" hangingPunct="1"/>
            <a:r>
              <a:rPr lang="en-US" dirty="0"/>
              <a:t>If using parameterized creation (previous slide), can have creation method add object 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E233221-1670-4EE1-B1BE-0BDC7A3EB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169606A-967E-498D-A11F-69C498E6B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6727" y="4175111"/>
            <a:ext cx="8589511" cy="2121350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private List&lt;Exhibit&gt; tearDownList = new ArrayList&lt;Exhibit&gt;();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private Exhibit createExhibit(int cost, boolean permanent){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Exhibit e = new Exhibit("test", cost, permanent);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tearDownList.add( e 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	return e;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@After public void tearDown(){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// call dispose, then clear the list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506988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A7A80D9-498D-410D-B51E-97426AB24D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Many times have legacy code that needs to be tested</a:t>
            </a:r>
          </a:p>
          <a:p>
            <a:pPr marL="346799" lvl="1" indent="-176378"/>
            <a:r>
              <a:rPr lang="en-US" dirty="0"/>
              <a:t>Not really written to enable testing</a:t>
            </a:r>
          </a:p>
          <a:p>
            <a:pPr marL="346799" lvl="1" indent="-176378"/>
            <a:r>
              <a:rPr lang="en-US" dirty="0"/>
              <a:t>“Legacy code is code without tests” —Michael Feathers, </a:t>
            </a:r>
            <a:br>
              <a:rPr lang="en-US" dirty="0"/>
            </a:br>
            <a:r>
              <a:rPr lang="en-US" i="1" dirty="0"/>
              <a:t>Working Effectively with Legacy Code</a:t>
            </a:r>
            <a:endParaRPr lang="en-US" dirty="0"/>
          </a:p>
          <a:p>
            <a:pPr marL="346799" lvl="1" indent="-176378"/>
            <a:r>
              <a:rPr lang="en-US" dirty="0"/>
              <a:t>May have complex dependencies</a:t>
            </a:r>
          </a:p>
          <a:p>
            <a:pPr eaLnBrk="1" hangingPunct="1"/>
            <a:r>
              <a:rPr lang="en-US" dirty="0"/>
              <a:t>Some strategies to deal with legacy code:</a:t>
            </a:r>
          </a:p>
          <a:p>
            <a:pPr marL="427837" lvl="1" indent="-257416">
              <a:buFontTx/>
              <a:buAutoNum type="arabicPeriod"/>
            </a:pPr>
            <a:r>
              <a:rPr lang="en-US" dirty="0"/>
              <a:t>Add a test-specific constructor</a:t>
            </a:r>
          </a:p>
          <a:p>
            <a:pPr marL="427837" lvl="1" indent="-257416">
              <a:buFontTx/>
              <a:buAutoNum type="arabicPeriod"/>
            </a:pPr>
            <a:r>
              <a:rPr lang="en-US" dirty="0"/>
              <a:t>Create a test-specific subclass</a:t>
            </a:r>
          </a:p>
          <a:p>
            <a:pPr marL="427837" lvl="1" indent="-257416">
              <a:buFontTx/>
              <a:buAutoNum type="arabicPeriod"/>
            </a:pPr>
            <a:r>
              <a:rPr lang="en-US" dirty="0"/>
              <a:t>Use reflection to get privileged access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D53C71-C7CE-4335-992D-25686259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Legacy Code</a:t>
            </a:r>
          </a:p>
        </p:txBody>
      </p:sp>
    </p:spTree>
    <p:extLst>
      <p:ext uri="{BB962C8B-B14F-4D97-AF65-F5344CB8AC3E}">
        <p14:creationId xmlns:p14="http://schemas.microsoft.com/office/powerpoint/2010/main" val="1233511843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272EC2-5E90-4950-9700-C9C702572C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Many times legacy code creates its own objects: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 an extra constructor so that external code (i.e., the test) can provide these dependencies</a:t>
            </a:r>
          </a:p>
          <a:p>
            <a:pPr lvl="1"/>
            <a:r>
              <a:rPr lang="en-US" dirty="0"/>
              <a:t>The test can then provide test doubles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E85F50-6324-43E5-8412-8CEF2028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Test-Specific Constructor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59A3E8C3-C977-4074-83FA-F7BDA2610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28353" y="2271427"/>
            <a:ext cx="4483766" cy="12195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465" dirty="0">
                <a:solidFill>
                  <a:schemeClr val="tx1"/>
                </a:solidFill>
              </a:rPr>
              <a:t>private CostEngine costEngine;</a:t>
            </a:r>
          </a:p>
          <a:p>
            <a:r>
              <a:rPr lang="en-US" sz="1465" dirty="0">
                <a:solidFill>
                  <a:schemeClr val="tx1"/>
                </a:solidFill>
              </a:rPr>
              <a:t>public SalesTaxEngine(){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this.costEngine = new NorthAmericanCostEngine(…);</a:t>
            </a:r>
          </a:p>
          <a:p>
            <a:r>
              <a:rPr lang="en-US" sz="1465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CCA50033-49DD-4367-ABD0-EF7E6F35F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4736" y="4470517"/>
            <a:ext cx="8883527" cy="167045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465" dirty="0">
                <a:solidFill>
                  <a:schemeClr val="tx1"/>
                </a:solidFill>
              </a:rPr>
              <a:t>private CostEngine ;</a:t>
            </a:r>
          </a:p>
          <a:p>
            <a:r>
              <a:rPr lang="en-US" sz="1465" dirty="0">
                <a:solidFill>
                  <a:schemeClr val="tx1"/>
                </a:solidFill>
              </a:rPr>
              <a:t>public SalesTaxEngine(CostEngine costEngine){ // extra constructor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this.costEngine = costEngine;</a:t>
            </a:r>
          </a:p>
          <a:p>
            <a:r>
              <a:rPr lang="en-US" sz="1465" dirty="0">
                <a:solidFill>
                  <a:schemeClr val="tx1"/>
                </a:solidFill>
              </a:rPr>
              <a:t>}</a:t>
            </a:r>
          </a:p>
          <a:p>
            <a:r>
              <a:rPr lang="en-US" sz="1465" dirty="0">
                <a:solidFill>
                  <a:schemeClr val="tx1"/>
                </a:solidFill>
              </a:rPr>
              <a:t>public SalesTaxEngine(){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this( new NorthAmericanCostEngine(…) ); // backward compatible</a:t>
            </a:r>
          </a:p>
          <a:p>
            <a:r>
              <a:rPr lang="en-US" sz="1465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253911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4494DC-59CD-47BD-9378-AB063BB35B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If the legacy code does not use interfaces: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Extract an interface before adding test-specific constructor</a:t>
            </a:r>
          </a:p>
          <a:p>
            <a:pPr lvl="1" eaLnBrk="1" hangingPunct="1"/>
            <a:r>
              <a:rPr lang="en-US" dirty="0"/>
              <a:t>Code that uses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NorthAmericanCostEngine</a:t>
            </a:r>
            <a:r>
              <a:rPr lang="en-US" dirty="0"/>
              <a:t> remains unaffected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5792DE-80AB-4493-9C62-3CCD09741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Interfaces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546088D6-F1F7-4344-A260-10A67E45CB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69909" y="2358682"/>
            <a:ext cx="6899781" cy="95410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dirty="0"/>
              <a:t>private NorthAmericanCostEngine costEngine;</a:t>
            </a:r>
          </a:p>
          <a:p>
            <a:r>
              <a:rPr lang="en-US" dirty="0"/>
              <a:t>public SalesTaxEngine(){</a:t>
            </a:r>
          </a:p>
          <a:p>
            <a:r>
              <a:rPr lang="en-US" dirty="0"/>
              <a:t>   this.costEngine = new NorthAmericanCostEngine(…);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383612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A8DF5DC-4BAC-4966-A4AB-21D362B630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Some legacy code makes calls to external resources</a:t>
            </a:r>
          </a:p>
          <a:p>
            <a:pPr lvl="1" eaLnBrk="1" hangingPunct="1"/>
            <a:r>
              <a:rPr lang="en-US" dirty="0"/>
              <a:t>Need to be able to bypass those in order to do TDD effectively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Write a test double which extends the original class and overrides only those awkward methods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C4867A-BB6F-4660-B741-A23836B83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Test-Specific Subclass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5D716152-8FA5-4660-9B89-5D844E21A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8593" y="2582667"/>
            <a:ext cx="6221551" cy="12195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465" dirty="0">
                <a:solidFill>
                  <a:schemeClr val="tx1"/>
                </a:solidFill>
              </a:rPr>
              <a:t>// SalesTaxEngine</a:t>
            </a:r>
          </a:p>
          <a:p>
            <a:r>
              <a:rPr lang="en-US" sz="1465" dirty="0">
                <a:solidFill>
                  <a:schemeClr val="tx1"/>
                </a:solidFill>
              </a:rPr>
              <a:t>public getTaxRate(String state){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boolean ok = verifyStateCodeInDB(state);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// complex logic follows</a:t>
            </a:r>
          </a:p>
          <a:p>
            <a:r>
              <a:rPr lang="en-US" sz="1465" dirty="0">
                <a:solidFill>
                  <a:schemeClr val="tx1"/>
                </a:solidFill>
              </a:rPr>
              <a:t>} 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BBF39BFD-EED1-44F3-8D11-9F4C582124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9940" y="4264151"/>
            <a:ext cx="9732119" cy="12195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465" dirty="0">
                <a:solidFill>
                  <a:schemeClr val="tx1"/>
                </a:solidFill>
              </a:rPr>
              <a:t>public class SalesTaxEngineTestDouble extends SalesTaxEngine 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 @Override protected boolean verifyStateCodeInDB() throws Exception {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       return true;</a:t>
            </a:r>
          </a:p>
          <a:p>
            <a:r>
              <a:rPr lang="en-US" sz="1465" dirty="0">
                <a:solidFill>
                  <a:schemeClr val="tx1"/>
                </a:solidFill>
              </a:rPr>
              <a:t>    } </a:t>
            </a:r>
          </a:p>
          <a:p>
            <a:r>
              <a:rPr lang="en-US" sz="1465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9703205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29FD69-C5D8-45DD-80E8-77E830EF23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Sometimes legacy code has private fields and methods that cannot be set</a:t>
            </a:r>
          </a:p>
          <a:p>
            <a:pPr lvl="1" eaLnBrk="1" hangingPunct="1"/>
            <a:r>
              <a:rPr lang="en-US" dirty="0"/>
              <a:t>Have no access to codebase to add extra constructors</a:t>
            </a:r>
          </a:p>
          <a:p>
            <a:pPr lvl="1" eaLnBrk="1" hangingPunct="1"/>
            <a:r>
              <a:rPr lang="en-US" dirty="0"/>
              <a:t>Can not edit code to make test-specific overridable methods</a:t>
            </a:r>
          </a:p>
          <a:p>
            <a:pPr eaLnBrk="1" hangingPunct="1"/>
            <a:r>
              <a:rPr lang="en-US" dirty="0"/>
              <a:t>Consider using reflection to get privileged access to fields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9A0B766-CC51-4A57-829C-C7F88CFD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Privileged Access</a:t>
            </a:r>
          </a:p>
        </p:txBody>
      </p:sp>
    </p:spTree>
    <p:extLst>
      <p:ext uri="{BB962C8B-B14F-4D97-AF65-F5344CB8AC3E}">
        <p14:creationId xmlns:p14="http://schemas.microsoft.com/office/powerpoint/2010/main" val="31934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F53872-30F8-403B-932B-5806CBECFE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In TDD, translate a requirement to a test</a:t>
            </a:r>
          </a:p>
          <a:p>
            <a:pPr lvl="1" eaLnBrk="1" hangingPunct="1"/>
            <a:r>
              <a:rPr lang="en-US" dirty="0"/>
              <a:t>Called acceptance TDD</a:t>
            </a:r>
          </a:p>
          <a:p>
            <a:pPr lvl="1" eaLnBrk="1" hangingPunct="1"/>
            <a:r>
              <a:rPr lang="en-US" dirty="0"/>
              <a:t>Then measure whether test passes</a:t>
            </a:r>
          </a:p>
          <a:p>
            <a:pPr lvl="1" eaLnBrk="1" hangingPunct="1"/>
            <a:r>
              <a:rPr lang="en-US" dirty="0"/>
              <a:t>TDD projects tend to be easier to manage</a:t>
            </a:r>
          </a:p>
          <a:p>
            <a:pPr lvl="1" eaLnBrk="1" hangingPunct="1"/>
            <a:r>
              <a:rPr lang="en-US" dirty="0"/>
              <a:t>Project is 90% complete when 90% of acceptance tests pass</a:t>
            </a:r>
          </a:p>
          <a:p>
            <a:pPr eaLnBrk="1" hangingPunct="1"/>
            <a:r>
              <a:rPr lang="en-US" dirty="0"/>
              <a:t>Acceptance tests remove potential sources of misunderstanding</a:t>
            </a:r>
          </a:p>
          <a:p>
            <a:pPr lvl="1" eaLnBrk="1" hangingPunct="1"/>
            <a:r>
              <a:rPr lang="en-US" dirty="0"/>
              <a:t>Non-technical customers and development team can agree based on examples</a:t>
            </a:r>
          </a:p>
          <a:p>
            <a:pPr lvl="2" eaLnBrk="1" hangingPunct="1"/>
            <a:r>
              <a:rPr lang="en-US" dirty="0"/>
              <a:t>If a bag of carrots costing $3 is bought in Ohio (where there is no sales tax on groceries), the total cost of the bag of carrots will be $3</a:t>
            </a:r>
          </a:p>
          <a:p>
            <a:pPr lvl="2" eaLnBrk="1" hangingPunct="1"/>
            <a:r>
              <a:rPr lang="en-US" dirty="0"/>
              <a:t>If three bags of carrots priced at 2/$1.99 are purchased, the pre-tax cost of the bags will be $1.00, $0.99, and $1.00.</a:t>
            </a:r>
          </a:p>
          <a:p>
            <a:pPr lvl="1" eaLnBrk="1" hangingPunct="1"/>
            <a:r>
              <a:rPr lang="en-US" dirty="0"/>
              <a:t>Such examples translate directly to acceptance tests</a:t>
            </a:r>
          </a:p>
          <a:p>
            <a:pPr eaLnBrk="1" hangingPunct="1"/>
            <a:r>
              <a:rPr lang="en-US" dirty="0"/>
              <a:t>End up building only required features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8DF226-A16A-4C0C-827A-77D61D6F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Acceptance TDD</a:t>
            </a:r>
          </a:p>
        </p:txBody>
      </p:sp>
    </p:spTree>
    <p:extLst>
      <p:ext uri="{BB962C8B-B14F-4D97-AF65-F5344CB8AC3E}">
        <p14:creationId xmlns:p14="http://schemas.microsoft.com/office/powerpoint/2010/main" val="2098676104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2669802"/>
      </p:ext>
    </p:extLst>
  </p:cSld>
  <p:clrMapOvr>
    <a:masterClrMapping/>
  </p:clrMapOvr>
  <p:transition spd="slow">
    <p:push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9762FB-AA2C-4B03-8871-1F6DC0C95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Tests improve code quality</a:t>
            </a:r>
          </a:p>
          <a:p>
            <a:pPr lvl="1" eaLnBrk="1" hangingPunct="1"/>
            <a:r>
              <a:rPr lang="en-US" dirty="0"/>
              <a:t>But only for parts of code base that are being tested</a:t>
            </a:r>
          </a:p>
          <a:p>
            <a:pPr lvl="1" eaLnBrk="1" hangingPunct="1"/>
            <a:r>
              <a:rPr lang="en-US" dirty="0"/>
              <a:t>Need automated way to find out if parts of code base are not being tested</a:t>
            </a:r>
          </a:p>
          <a:p>
            <a:pPr lvl="1" eaLnBrk="1" hangingPunct="1"/>
            <a:r>
              <a:rPr lang="en-US" dirty="0"/>
              <a:t>Use as a guideline to find areas to test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16ED3E-81AF-4EE9-842C-D8D65F87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Measure Test Coverage?</a:t>
            </a:r>
          </a:p>
        </p:txBody>
      </p:sp>
    </p:spTree>
    <p:extLst>
      <p:ext uri="{BB962C8B-B14F-4D97-AF65-F5344CB8AC3E}">
        <p14:creationId xmlns:p14="http://schemas.microsoft.com/office/powerpoint/2010/main" val="8661464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71AA18-FFA8-4A4F-AC72-A5A7390C1D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Coverage tools are not perfect</a:t>
            </a:r>
          </a:p>
          <a:p>
            <a:pPr lvl="1" eaLnBrk="1" hangingPunct="1"/>
            <a:r>
              <a:rPr lang="en-US" dirty="0"/>
              <a:t>Because the metrics are not perfect</a:t>
            </a:r>
          </a:p>
          <a:p>
            <a:pPr eaLnBrk="1" hangingPunct="1"/>
            <a:r>
              <a:rPr lang="en-US" dirty="0"/>
              <a:t>For example, consider: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Is every line covered?</a:t>
            </a:r>
          </a:p>
          <a:p>
            <a:pPr lvl="1" eaLnBrk="1" hangingPunct="1"/>
            <a:r>
              <a:rPr lang="en-US" dirty="0"/>
              <a:t>Is every branch covered?</a:t>
            </a:r>
          </a:p>
          <a:p>
            <a:pPr lvl="1" eaLnBrk="1" hangingPunct="1"/>
            <a:r>
              <a:rPr lang="en-US" dirty="0"/>
              <a:t>Is there nevertheless a bug in the code?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A3535E-41D2-4767-A23B-14C14DF2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Coverage Is Not Enough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5D1D659-6C8D-443F-8471-41A1F9EB3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761" y="3120436"/>
            <a:ext cx="5432907" cy="167045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String getName(boolean withZip){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String name = null;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if ( withZip 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name = "New York 10021";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return name.toUpperCase();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E175E06C-75AF-475E-A2EC-FBC10B1433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8307" y="3131622"/>
            <a:ext cx="4598317" cy="99411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@Test public void testName(){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assertEquals( obj.getName(true),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 "NEW YORK 10021" 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7694910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5F78F5E-6743-4D09-835C-A67613E4B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Coverage tools can not ensure that code is actually getting tested</a:t>
            </a:r>
          </a:p>
          <a:p>
            <a:pPr eaLnBrk="1" hangingPunct="1"/>
            <a:r>
              <a:rPr lang="en-US" dirty="0"/>
              <a:t>For example, consider: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Is every line covered?</a:t>
            </a:r>
          </a:p>
          <a:p>
            <a:pPr lvl="1" eaLnBrk="1" hangingPunct="1"/>
            <a:r>
              <a:rPr lang="en-US" dirty="0"/>
              <a:t>Is every branch covered?</a:t>
            </a:r>
          </a:p>
          <a:p>
            <a:pPr lvl="1" eaLnBrk="1" hangingPunct="1"/>
            <a:r>
              <a:rPr lang="en-US" dirty="0"/>
              <a:t>Is there nevertheless a bug in the code?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B82F47D-5D34-47F2-B2E2-3D006585E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Coverage Anti-Pattern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9A5C5A3-054B-4492-AD08-C9457A6A4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868" y="2840361"/>
            <a:ext cx="4977525" cy="1445011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String getLocation(boolean withZip){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if ( withZip 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return city;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return city;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794FF3B-8332-43E8-BFCF-ECBA07CDF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2121" y="3474914"/>
            <a:ext cx="6868379" cy="1445011"/>
          </a:xfrm>
          <a:prstGeom prst="rect">
            <a:avLst/>
          </a:prstGeom>
          <a:solidFill>
            <a:schemeClr val="bg1"/>
          </a:solidFill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@Test public void testWithZip(){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assertTrue(obj.getLocation(true).startsWith("Geneve"));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@Test public void testWithoutZip(){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assertTrue(obj.getLocation(false).startsWith("Geneve"));</a:t>
            </a:r>
          </a:p>
          <a:p>
            <a:pPr marL="257416" indent="-257416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7053180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8B08E3-269E-4424-9F5B-3C5857D690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a several code coverage tools for Java</a:t>
            </a:r>
          </a:p>
          <a:p>
            <a:pPr lvl="1"/>
            <a:r>
              <a:rPr lang="en-US" dirty="0"/>
              <a:t>Most are not under active development</a:t>
            </a:r>
          </a:p>
          <a:p>
            <a:pPr lvl="1"/>
            <a:r>
              <a:rPr lang="en-US" dirty="0" err="1"/>
              <a:t>JaCoCo</a:t>
            </a:r>
            <a:r>
              <a:rPr lang="en-US" dirty="0"/>
              <a:t> and Atlassian Clover are two exceptions</a:t>
            </a:r>
          </a:p>
          <a:p>
            <a:pPr lvl="2"/>
            <a:r>
              <a:rPr lang="en-US" dirty="0"/>
              <a:t>Atlassian recently open sourced Clover</a:t>
            </a:r>
          </a:p>
          <a:p>
            <a:pPr lvl="1"/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https://en.wikipedia.org/wiki/Java_Code_Coverage_Tools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r>
              <a:rPr lang="en-US" dirty="0" err="1"/>
              <a:t>JaCoCo</a:t>
            </a:r>
            <a:r>
              <a:rPr lang="en-US" dirty="0"/>
              <a:t> was developed as a replacement for the EMMA code coverage tool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EclEmma</a:t>
            </a:r>
            <a:r>
              <a:rPr lang="en-US" dirty="0"/>
              <a:t> code coverage plugin for Eclipse originally used EMMA but now uses </a:t>
            </a:r>
            <a:r>
              <a:rPr lang="en-US" dirty="0" err="1"/>
              <a:t>JaCoCo</a:t>
            </a:r>
            <a:endParaRPr lang="en-US" dirty="0"/>
          </a:p>
          <a:p>
            <a:r>
              <a:rPr lang="en-US" dirty="0" err="1"/>
              <a:t>JaCoCo</a:t>
            </a:r>
            <a:r>
              <a:rPr lang="en-US" dirty="0"/>
              <a:t> is integrated into many tools either directly or via the </a:t>
            </a:r>
            <a:r>
              <a:rPr lang="en-US" dirty="0" err="1"/>
              <a:t>EclEmma</a:t>
            </a:r>
            <a:r>
              <a:rPr lang="en-US" dirty="0"/>
              <a:t> plugin including</a:t>
            </a:r>
          </a:p>
          <a:p>
            <a:pPr lvl="1"/>
            <a:r>
              <a:rPr lang="en-US" dirty="0"/>
              <a:t>Build: Maven, SBT, Gradle, ANT</a:t>
            </a:r>
          </a:p>
          <a:p>
            <a:pPr lvl="1"/>
            <a:r>
              <a:rPr lang="en-US" dirty="0"/>
              <a:t>IDEs: Eclipse, IntelliJ, NetBeans</a:t>
            </a:r>
          </a:p>
          <a:p>
            <a:pPr lvl="1"/>
            <a:r>
              <a:rPr lang="en-US" dirty="0"/>
              <a:t>CI Servers: Jenkins, TeamCity</a:t>
            </a:r>
          </a:p>
          <a:p>
            <a:pPr lvl="1"/>
            <a:r>
              <a:rPr lang="en-US" dirty="0"/>
              <a:t>Others: </a:t>
            </a:r>
            <a:r>
              <a:rPr lang="en-US" dirty="0" err="1"/>
              <a:t>Arquillian</a:t>
            </a:r>
            <a:r>
              <a:rPr lang="en-US" dirty="0"/>
              <a:t>, SonarQube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11CB5AF-BCB7-490C-A6E2-43DCBF27C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Code Coverage</a:t>
            </a:r>
          </a:p>
        </p:txBody>
      </p:sp>
    </p:spTree>
    <p:extLst>
      <p:ext uri="{BB962C8B-B14F-4D97-AF65-F5344CB8AC3E}">
        <p14:creationId xmlns:p14="http://schemas.microsoft.com/office/powerpoint/2010/main" val="758353064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72AF2AB-29DE-435B-AD97-B54B5DF14A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EclEmma</a:t>
            </a:r>
            <a:r>
              <a:rPr lang="en-US" dirty="0"/>
              <a:t> is a code coverage tool for Java</a:t>
            </a:r>
          </a:p>
          <a:p>
            <a:pPr lvl="1" eaLnBrk="1" hangingPunct="1"/>
            <a:r>
              <a:rPr lang="en-US" dirty="0"/>
              <a:t>A free plug-in for into Eclipse</a:t>
            </a:r>
          </a:p>
          <a:p>
            <a:pPr lvl="1" eaLnBrk="1" hangingPunct="1"/>
            <a:r>
              <a:rPr lang="en-US" dirty="0"/>
              <a:t>Simply run your unit tests and it reports on code coverage by that test</a:t>
            </a:r>
          </a:p>
          <a:p>
            <a:pPr eaLnBrk="1" hangingPunct="1"/>
            <a:r>
              <a:rPr lang="en-US" dirty="0"/>
              <a:t>Coverage data can be exported into XML or HTML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5FC37B-D6A6-49E9-90CF-35FDFFAD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EclEmma</a:t>
            </a: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1E2BA7B-8BDC-4CE5-BB11-6E255E178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456" y="5882555"/>
            <a:ext cx="2873068" cy="3384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257416" indent="-257416"/>
            <a:r>
              <a:rPr lang="en-US" sz="1599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  <a:hlinkClick r:id="rId2"/>
              </a:rPr>
              <a:t>http://www.eclemma.org/</a:t>
            </a:r>
            <a:r>
              <a:rPr lang="en-US" sz="1599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43E906E-7F30-491B-A983-A40E65A12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26547" y="3006671"/>
            <a:ext cx="3309663" cy="3060595"/>
          </a:xfrm>
          <a:prstGeom prst="rect">
            <a:avLst/>
          </a:prstGeom>
          <a:ln w="9525">
            <a:solidFill>
              <a:schemeClr val="bg2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7565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4517746"/>
      </p:ext>
    </p:extLst>
  </p:cSld>
  <p:clrMapOvr>
    <a:masterClrMapping/>
  </p:clrMapOvr>
  <p:transition spd="slow">
    <p:push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4C0AD1-3D78-4C7A-9D70-FBE826FFA7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TestNG is the closest competitor to JUnit</a:t>
            </a:r>
          </a:p>
          <a:p>
            <a:pPr lvl="1" eaLnBrk="1" hangingPunct="1"/>
            <a:r>
              <a:rPr lang="en-US" dirty="0"/>
              <a:t>TestNG was developed when JUnit 4 didn’t exist</a:t>
            </a:r>
          </a:p>
          <a:p>
            <a:pPr lvl="1" eaLnBrk="1" hangingPunct="1"/>
            <a:r>
              <a:rPr lang="en-US" dirty="0"/>
              <a:t>Annotations, POJO test objects, and class-wide setup were its main selling points</a:t>
            </a:r>
          </a:p>
          <a:p>
            <a:pPr lvl="2" eaLnBrk="1" hangingPunct="1"/>
            <a:r>
              <a:rPr lang="en-US" dirty="0"/>
              <a:t>JUnit 4 now supports these features</a:t>
            </a:r>
          </a:p>
          <a:p>
            <a:pPr eaLnBrk="1" hangingPunct="1"/>
            <a:r>
              <a:rPr lang="en-US" dirty="0"/>
              <a:t>Remaining advantages of TestNG</a:t>
            </a:r>
          </a:p>
          <a:p>
            <a:pPr lvl="1" eaLnBrk="1" hangingPunct="1"/>
            <a:r>
              <a:rPr lang="en-US" dirty="0"/>
              <a:t>Can put tests into groups and run only certain group</a:t>
            </a:r>
          </a:p>
          <a:p>
            <a:pPr lvl="1" eaLnBrk="1" hangingPunct="1"/>
            <a:r>
              <a:rPr lang="en-US" dirty="0"/>
              <a:t>Can pass parameters to test methods from XML file</a:t>
            </a:r>
          </a:p>
          <a:p>
            <a:pPr lvl="1" eaLnBrk="1" hangingPunct="1"/>
            <a:r>
              <a:rPr lang="en-US" dirty="0"/>
              <a:t>Can run tests in parallel</a:t>
            </a:r>
          </a:p>
          <a:p>
            <a:pPr eaLnBrk="1" hangingPunct="1"/>
            <a:r>
              <a:rPr lang="en-US" dirty="0"/>
              <a:t>These are not overriding concerns</a:t>
            </a:r>
          </a:p>
          <a:p>
            <a:pPr lvl="1" eaLnBrk="1" hangingPunct="1"/>
            <a:r>
              <a:rPr lang="en-US" dirty="0"/>
              <a:t>A vast universe of JUnit extensions available</a:t>
            </a:r>
          </a:p>
          <a:p>
            <a:pPr lvl="1" eaLnBrk="1" hangingPunct="1"/>
            <a:r>
              <a:rPr lang="en-US" dirty="0"/>
              <a:t>JUnit is the de facto testing framework in Java	</a:t>
            </a:r>
          </a:p>
          <a:p>
            <a:pPr lvl="1" eaLnBrk="1" hangingPunct="1"/>
            <a:r>
              <a:rPr lang="en-US" dirty="0"/>
              <a:t>Most development groups decide to use JUnit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2FAF898-86A4-4ADF-9E1B-12AFC00AD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TestNG</a:t>
            </a:r>
          </a:p>
        </p:txBody>
      </p:sp>
    </p:spTree>
    <p:extLst>
      <p:ext uri="{BB962C8B-B14F-4D97-AF65-F5344CB8AC3E}">
        <p14:creationId xmlns:p14="http://schemas.microsoft.com/office/powerpoint/2010/main" val="191800886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E0ED9F-A5CA-40EF-AFF6-20FABAD91D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TestNG, can put tests into groups and run only certain group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7EE5A9-8EC3-43A6-9F37-E4284A680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Tests</a:t>
            </a:r>
            <a:endParaRPr lang="en-US" b="0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DE221D0-D21E-42B8-B25B-141AE5E6FD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3736" y="2495987"/>
            <a:ext cx="9230047" cy="369947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public class GroupTest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@Test(groups = {"group-one"})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public void testMethod1()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…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}</a:t>
            </a:r>
          </a:p>
          <a:p>
            <a:pPr marL="342903" indent="-342903"/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@Test(groups = {"group-two"}, dependsOnGroups = {"group-one"})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public void exec()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…;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}</a:t>
            </a:r>
          </a:p>
          <a:p>
            <a:pPr marL="342903" indent="-342903"/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@Test(groups = {"group-two"})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public void testMe() {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…;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}</a:t>
            </a:r>
          </a:p>
          <a:p>
            <a:pPr marL="342903" indent="-342903"/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7401866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03BBD9F-44D1-4E6C-9BA8-2CFEF082AA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Can pass parameters to test methods from XML file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DF43DB-71FE-4E9B-AC55-9002F64C1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to Test Methods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BD721E5-D9AD-45BF-8168-DFA28E4FAF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7538" y="2557049"/>
            <a:ext cx="6362642" cy="120032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public class ParameterTest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@Test(parameters = { "jndi-name" })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public void lookup(String jndiName)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System.out.println("lookup("+jndiName+")");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}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7DF6E9BD-99D1-44EA-8084-A498769DE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736" y="4018000"/>
            <a:ext cx="9128508" cy="212365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&lt;!DOCTYPE suite SYSTEM "http://beust.com/testng/testng-1.0.dtd" 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&lt;suite name="My First TestNG test"&gt;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&lt;test name="Parameter Test"&gt;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&lt;classes&gt;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&lt;class name="org.jyperion.testng.ParameterTest"&gt;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  &lt;parameter name="jndi-name" value="java:comp/env/ejb/ECCSB"/&gt;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  &lt;/class&gt;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  &lt;/classes&gt;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  &lt;/test&gt;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&lt;/suite&gt;</a:t>
            </a:r>
          </a:p>
        </p:txBody>
      </p:sp>
    </p:spTree>
    <p:extLst>
      <p:ext uri="{BB962C8B-B14F-4D97-AF65-F5344CB8AC3E}">
        <p14:creationId xmlns:p14="http://schemas.microsoft.com/office/powerpoint/2010/main" val="3103660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37B628-45D5-410C-8EFF-5FCA9EA8E5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TDD is different from traditional software development because:</a:t>
            </a:r>
          </a:p>
          <a:p>
            <a:pPr lvl="1" eaLnBrk="1" hangingPunct="1"/>
            <a:r>
              <a:rPr lang="en-US" dirty="0"/>
              <a:t>Design is evolutionary and not all upfront</a:t>
            </a:r>
          </a:p>
          <a:p>
            <a:pPr lvl="1" eaLnBrk="1" hangingPunct="1"/>
            <a:r>
              <a:rPr lang="en-US" dirty="0"/>
              <a:t>Code is written only to satisfy a failing test</a:t>
            </a:r>
          </a:p>
          <a:p>
            <a:pPr eaLnBrk="1" hangingPunct="1"/>
            <a:r>
              <a:rPr lang="en-US" dirty="0"/>
              <a:t>TDD leads to software whose API is:</a:t>
            </a:r>
          </a:p>
          <a:p>
            <a:pPr lvl="1" eaLnBrk="1" hangingPunct="1"/>
            <a:r>
              <a:rPr lang="en-US" dirty="0"/>
              <a:t>Easy to use by other programmers</a:t>
            </a:r>
          </a:p>
          <a:p>
            <a:pPr lvl="1" eaLnBrk="1" hangingPunct="1"/>
            <a:r>
              <a:rPr lang="en-US" dirty="0"/>
              <a:t>Not tied too closely to current implementation</a:t>
            </a:r>
          </a:p>
          <a:p>
            <a:pPr eaLnBrk="1" hangingPunct="1"/>
            <a:r>
              <a:rPr lang="en-US" dirty="0"/>
              <a:t>Systems built using TDD:</a:t>
            </a:r>
          </a:p>
          <a:p>
            <a:pPr lvl="1" eaLnBrk="1" hangingPunct="1"/>
            <a:r>
              <a:rPr lang="en-US" dirty="0"/>
              <a:t>Have fewer backward compatibility or regression defects</a:t>
            </a:r>
          </a:p>
          <a:p>
            <a:pPr lvl="1" eaLnBrk="1" hangingPunct="1"/>
            <a:r>
              <a:rPr lang="en-US" dirty="0"/>
              <a:t>Are not bloated with unnecessary features</a:t>
            </a:r>
          </a:p>
          <a:p>
            <a:pPr lvl="1" eaLnBrk="1" hangingPunct="1"/>
            <a:r>
              <a:rPr lang="en-US" dirty="0"/>
              <a:t>Can be refactored with confidence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A64656-78BA-4B94-B699-5A63E6C4C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Why TDD?</a:t>
            </a:r>
          </a:p>
        </p:txBody>
      </p:sp>
    </p:spTree>
    <p:extLst>
      <p:ext uri="{BB962C8B-B14F-4D97-AF65-F5344CB8AC3E}">
        <p14:creationId xmlns:p14="http://schemas.microsoft.com/office/powerpoint/2010/main" val="26931513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D094BB-218C-49B9-99B0-0375B32730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setting in the XML file can be switched on to run tests in parallel	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2E3D4A-FA5D-44AC-BE6C-3F102563E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Tests in Parallel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69104E6-2FEE-4599-B754-60D5BF2505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2761" y="2640451"/>
            <a:ext cx="8057601" cy="290310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&lt;suite name="TestNG Samples" 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 verbose="1" 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 parallel="true" 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 thread-count="10"&gt;</a:t>
            </a:r>
          </a:p>
          <a:p>
            <a:pPr marL="342903" indent="-342903"/>
            <a:endParaRPr lang="en-US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/>
            <a:endParaRPr lang="en-US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&lt;test name="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ParallelTest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"&gt;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&lt;classes&gt;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  &lt;class name="org.jyperion.testng.ParallelTest" /&gt;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  &lt;/classes&gt;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&lt;/test&gt;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 </a:t>
            </a:r>
          </a:p>
          <a:p>
            <a:pPr marL="342903" indent="-342903"/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&lt;/suite&gt;</a:t>
            </a:r>
          </a:p>
        </p:txBody>
      </p:sp>
    </p:spTree>
    <p:extLst>
      <p:ext uri="{BB962C8B-B14F-4D97-AF65-F5344CB8AC3E}">
        <p14:creationId xmlns:p14="http://schemas.microsoft.com/office/powerpoint/2010/main" val="318981667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492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98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772295"/>
      </p:ext>
    </p:extLst>
  </p:cSld>
  <p:clrMapOvr>
    <a:masterClrMapping/>
  </p:clrMapOvr>
  <p:transition spd="slow">
    <p:push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62E185-9C42-469F-B1AA-9135A42CAD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TDD needs to be done systematically through every stage of program design and maintenance</a:t>
            </a:r>
          </a:p>
          <a:p>
            <a:pPr lvl="1"/>
            <a:r>
              <a:rPr lang="en-US" dirty="0"/>
              <a:t>Code smells, such as overly large methods or classes, should trigger refactoring with tests providing the margin of safety</a:t>
            </a:r>
          </a:p>
          <a:p>
            <a:pPr lvl="1"/>
            <a:r>
              <a:rPr lang="en-US" dirty="0"/>
              <a:t>Sprout new classes and methods to improve design</a:t>
            </a:r>
          </a:p>
          <a:p>
            <a:r>
              <a:rPr lang="en-US" dirty="0"/>
              <a:t>To enable unit testing, often necessary to use mocks and doubles</a:t>
            </a:r>
          </a:p>
          <a:p>
            <a:r>
              <a:rPr lang="en-US" dirty="0"/>
              <a:t>Code coverage can be a handy way to see where new tests are needed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BE29BA2-6581-4B26-81C3-C15C50964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114836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262049"/>
            <a:chOff x="4399685" y="655859"/>
            <a:chExt cx="4853993" cy="226204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30636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Why Test-Driven Development?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67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What to Test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2285697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83C567-CA60-4734-912A-E63CD3F066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Testing is needed to ensure that:</a:t>
            </a:r>
          </a:p>
          <a:p>
            <a:pPr lvl="1" eaLnBrk="1" hangingPunct="1"/>
            <a:r>
              <a:rPr lang="en-US" dirty="0"/>
              <a:t>A small change does not cause ripple effects</a:t>
            </a:r>
          </a:p>
          <a:p>
            <a:pPr lvl="1" eaLnBrk="1" hangingPunct="1"/>
            <a:r>
              <a:rPr lang="en-US" dirty="0"/>
              <a:t>The use case meets requirements</a:t>
            </a:r>
          </a:p>
          <a:p>
            <a:pPr lvl="1" eaLnBrk="1" hangingPunct="1"/>
            <a:r>
              <a:rPr lang="en-US" dirty="0"/>
              <a:t>Software has acceptable performance</a:t>
            </a:r>
          </a:p>
          <a:p>
            <a:pPr eaLnBrk="1" hangingPunct="1"/>
            <a:r>
              <a:rPr lang="en-US" dirty="0"/>
              <a:t>Different types of testing to ensure each of the above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CDB142-0580-40C5-A192-C267A0A2F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Testing</a:t>
            </a:r>
          </a:p>
        </p:txBody>
      </p:sp>
    </p:spTree>
    <p:extLst>
      <p:ext uri="{BB962C8B-B14F-4D97-AF65-F5344CB8AC3E}">
        <p14:creationId xmlns:p14="http://schemas.microsoft.com/office/powerpoint/2010/main" val="2546569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CD711B-EFC9-49E2-A6B6-D673C77F2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To test that a small change does not cause ripple effects</a:t>
            </a:r>
          </a:p>
          <a:p>
            <a:pPr lvl="1" eaLnBrk="1" hangingPunct="1"/>
            <a:r>
              <a:rPr lang="en-US" dirty="0"/>
              <a:t>Every class should have a</a:t>
            </a:r>
            <a:r>
              <a:rPr lang="en-US" i="1" dirty="0"/>
              <a:t> </a:t>
            </a:r>
            <a:r>
              <a:rPr lang="en-US" i="1" dirty="0">
                <a:latin typeface="Century Schoolbook" panose="02040604050505020304" pitchFamily="18" charset="0"/>
              </a:rPr>
              <a:t>unit test</a:t>
            </a:r>
          </a:p>
          <a:p>
            <a:pPr lvl="1" eaLnBrk="1" hangingPunct="1"/>
            <a:r>
              <a:rPr lang="en-US" dirty="0"/>
              <a:t>A unit test tests the public methods of an individual class</a:t>
            </a:r>
          </a:p>
          <a:p>
            <a:pPr lvl="2" eaLnBrk="1" hangingPunct="1"/>
            <a:r>
              <a:rPr lang="en-US" dirty="0"/>
              <a:t>Supplies known data</a:t>
            </a:r>
          </a:p>
          <a:p>
            <a:pPr lvl="2" eaLnBrk="1" hangingPunct="1"/>
            <a:r>
              <a:rPr lang="en-US" dirty="0"/>
              <a:t>Tests returned values</a:t>
            </a:r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eaLnBrk="1" hangingPunct="1"/>
            <a:r>
              <a:rPr lang="en-US" dirty="0"/>
              <a:t>Make change to class</a:t>
            </a:r>
          </a:p>
          <a:p>
            <a:pPr lvl="1" eaLnBrk="1" hangingPunct="1"/>
            <a:r>
              <a:rPr lang="en-US" dirty="0"/>
              <a:t>Then rerun unit test to make sure no bug was introduced</a:t>
            </a:r>
          </a:p>
          <a:p>
            <a:pPr lvl="1" eaLnBrk="1" hangingPunct="1"/>
            <a:r>
              <a:rPr lang="en-US" dirty="0"/>
              <a:t>Called regression testing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ABE9147-243D-4548-A80A-3B128CDB0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A97AD46F-5C54-4208-BA3A-86F56BBD4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2101" y="4324972"/>
            <a:ext cx="3666935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600" dirty="0">
                <a:latin typeface="+mj-lt"/>
                <a:cs typeface="+mn-cs"/>
              </a:rPr>
              <a:t>If the tax rate is 5% and the item’s cost is $1.00, then the total cost of the item with tax should be $1.05</a:t>
            </a:r>
          </a:p>
        </p:txBody>
      </p:sp>
      <p:graphicFrame>
        <p:nvGraphicFramePr>
          <p:cNvPr id="10" name="Object 5">
            <a:extLst>
              <a:ext uri="{FF2B5EF4-FFF2-40B4-BE49-F238E27FC236}">
                <a16:creationId xmlns:a16="http://schemas.microsoft.com/office/drawing/2014/main" id="{E8EDFE8B-B1E4-4568-AEA1-82D55411DC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2435261"/>
              </p:ext>
            </p:extLst>
          </p:nvPr>
        </p:nvGraphicFramePr>
        <p:xfrm>
          <a:off x="2775857" y="3429000"/>
          <a:ext cx="6417818" cy="815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Visio" r:id="rId3" imgW="4535355" imgH="576286" progId="">
                  <p:embed/>
                </p:oleObj>
              </mc:Choice>
              <mc:Fallback>
                <p:oleObj name="Visio" r:id="rId3" imgW="4535355" imgH="576286" progId="">
                  <p:embed/>
                  <p:pic>
                    <p:nvPicPr>
                      <p:cNvPr id="3077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5857" y="3429000"/>
                        <a:ext cx="6417818" cy="815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5533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6FF0D1-DA17-4000-813C-17E4FFC907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Create at least one test case per each production class</a:t>
            </a:r>
          </a:p>
          <a:p>
            <a:pPr lvl="1" eaLnBrk="1" hangingPunct="1"/>
            <a:r>
              <a:rPr lang="en-US" dirty="0"/>
              <a:t>Product is tested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ProductTests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Employee is tested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EmployeeTests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s-SV" dirty="0" err="1"/>
              <a:t>Keep</a:t>
            </a:r>
            <a:r>
              <a:rPr lang="es-SV" dirty="0"/>
              <a:t> test </a:t>
            </a:r>
            <a:r>
              <a:rPr lang="es-SV" dirty="0" err="1"/>
              <a:t>code</a:t>
            </a:r>
            <a:r>
              <a:rPr lang="es-SV" dirty="0"/>
              <a:t> </a:t>
            </a:r>
            <a:r>
              <a:rPr lang="es-SV" dirty="0" err="1"/>
              <a:t>separate</a:t>
            </a:r>
            <a:r>
              <a:rPr lang="es-SV" dirty="0"/>
              <a:t> </a:t>
            </a:r>
            <a:r>
              <a:rPr lang="es-SV" dirty="0" err="1"/>
              <a:t>from</a:t>
            </a:r>
            <a:r>
              <a:rPr lang="es-SV" dirty="0"/>
              <a:t> </a:t>
            </a:r>
            <a:r>
              <a:rPr lang="es-SV" dirty="0" err="1"/>
              <a:t>production</a:t>
            </a:r>
            <a:r>
              <a:rPr lang="es-SV" dirty="0"/>
              <a:t> </a:t>
            </a:r>
            <a:r>
              <a:rPr lang="es-SV" dirty="0" err="1"/>
              <a:t>code</a:t>
            </a:r>
            <a:endParaRPr lang="es-SV" dirty="0"/>
          </a:p>
          <a:p>
            <a:pPr lvl="1" eaLnBrk="1" hangingPunct="1"/>
            <a:r>
              <a:rPr lang="es-SV" dirty="0" err="1"/>
              <a:t>Sometimes</a:t>
            </a:r>
            <a:r>
              <a:rPr lang="es-SV" dirty="0"/>
              <a:t> </a:t>
            </a:r>
            <a:r>
              <a:rPr lang="es-SV" dirty="0" err="1"/>
              <a:t>fakes</a:t>
            </a:r>
            <a:r>
              <a:rPr lang="es-SV" dirty="0"/>
              <a:t> </a:t>
            </a:r>
            <a:r>
              <a:rPr lang="es-SV" dirty="0" err="1"/>
              <a:t>of</a:t>
            </a:r>
            <a:r>
              <a:rPr lang="es-SV" dirty="0"/>
              <a:t> real </a:t>
            </a:r>
            <a:r>
              <a:rPr lang="es-SV" dirty="0" err="1"/>
              <a:t>objects</a:t>
            </a:r>
            <a:r>
              <a:rPr lang="es-SV" dirty="0"/>
              <a:t> are </a:t>
            </a:r>
            <a:r>
              <a:rPr lang="es-SV" dirty="0" err="1"/>
              <a:t>used</a:t>
            </a:r>
            <a:r>
              <a:rPr lang="es-SV" dirty="0"/>
              <a:t> in </a:t>
            </a:r>
            <a:r>
              <a:rPr lang="es-SV" dirty="0" err="1"/>
              <a:t>tests</a:t>
            </a:r>
            <a:endParaRPr lang="es-SV" dirty="0"/>
          </a:p>
          <a:p>
            <a:pPr lvl="1" eaLnBrk="1" hangingPunct="1"/>
            <a:r>
              <a:rPr lang="es-SV" dirty="0" err="1"/>
              <a:t>Fake</a:t>
            </a:r>
            <a:r>
              <a:rPr lang="es-SV" dirty="0"/>
              <a:t> </a:t>
            </a:r>
            <a:r>
              <a:rPr lang="es-SV" dirty="0" err="1"/>
              <a:t>objects</a:t>
            </a:r>
            <a:r>
              <a:rPr lang="es-SV" dirty="0"/>
              <a:t> </a:t>
            </a:r>
            <a:r>
              <a:rPr lang="es-SV" dirty="0" err="1"/>
              <a:t>accidently</a:t>
            </a:r>
            <a:r>
              <a:rPr lang="es-SV" dirty="0"/>
              <a:t> </a:t>
            </a:r>
            <a:r>
              <a:rPr lang="es-SV" dirty="0" err="1"/>
              <a:t>left</a:t>
            </a:r>
            <a:r>
              <a:rPr lang="es-SV" dirty="0"/>
              <a:t> in </a:t>
            </a:r>
            <a:r>
              <a:rPr lang="es-SV" dirty="0" err="1"/>
              <a:t>production</a:t>
            </a:r>
            <a:r>
              <a:rPr lang="es-SV" dirty="0"/>
              <a:t> </a:t>
            </a:r>
            <a:r>
              <a:rPr lang="es-SV" dirty="0" err="1"/>
              <a:t>code</a:t>
            </a:r>
            <a:r>
              <a:rPr lang="es-SV" dirty="0"/>
              <a:t> can be </a:t>
            </a:r>
            <a:r>
              <a:rPr lang="es-SV" dirty="0" err="1"/>
              <a:t>disasterous</a:t>
            </a:r>
            <a:endParaRPr lang="es-SV" dirty="0"/>
          </a:p>
          <a:p>
            <a:pPr lvl="1" eaLnBrk="1" hangingPunct="1"/>
            <a:r>
              <a:rPr lang="es-SV" dirty="0"/>
              <a:t>Test </a:t>
            </a:r>
            <a:r>
              <a:rPr lang="es-SV" dirty="0" err="1"/>
              <a:t>code</a:t>
            </a:r>
            <a:r>
              <a:rPr lang="es-SV" dirty="0"/>
              <a:t> </a:t>
            </a:r>
            <a:r>
              <a:rPr lang="es-SV" dirty="0" err="1"/>
              <a:t>left</a:t>
            </a:r>
            <a:r>
              <a:rPr lang="es-SV" dirty="0"/>
              <a:t> in </a:t>
            </a:r>
            <a:r>
              <a:rPr lang="es-SV" dirty="0" err="1"/>
              <a:t>production</a:t>
            </a:r>
            <a:r>
              <a:rPr lang="es-SV" dirty="0"/>
              <a:t> </a:t>
            </a:r>
            <a:r>
              <a:rPr lang="es-SV" dirty="0" err="1"/>
              <a:t>code</a:t>
            </a:r>
            <a:r>
              <a:rPr lang="es-SV" dirty="0"/>
              <a:t> has </a:t>
            </a:r>
            <a:r>
              <a:rPr lang="es-SV" dirty="0" err="1"/>
              <a:t>literally</a:t>
            </a:r>
            <a:r>
              <a:rPr lang="es-SV" dirty="0"/>
              <a:t> </a:t>
            </a:r>
            <a:r>
              <a:rPr lang="es-SV" dirty="0" err="1"/>
              <a:t>caused</a:t>
            </a:r>
            <a:r>
              <a:rPr lang="es-SV" dirty="0"/>
              <a:t> </a:t>
            </a:r>
            <a:r>
              <a:rPr lang="es-SV" dirty="0" err="1"/>
              <a:t>many</a:t>
            </a:r>
            <a:r>
              <a:rPr lang="es-SV" dirty="0"/>
              <a:t> </a:t>
            </a:r>
            <a:r>
              <a:rPr lang="es-SV" dirty="0" err="1"/>
              <a:t>billions</a:t>
            </a:r>
            <a:r>
              <a:rPr lang="es-SV" dirty="0"/>
              <a:t> </a:t>
            </a:r>
            <a:r>
              <a:rPr lang="es-SV" dirty="0" err="1"/>
              <a:t>of</a:t>
            </a:r>
            <a:r>
              <a:rPr lang="es-SV" dirty="0"/>
              <a:t> </a:t>
            </a:r>
            <a:r>
              <a:rPr lang="es-SV" dirty="0" err="1"/>
              <a:t>dollars</a:t>
            </a:r>
            <a:r>
              <a:rPr lang="es-SV" dirty="0"/>
              <a:t> in </a:t>
            </a:r>
            <a:r>
              <a:rPr lang="es-SV" dirty="0" err="1"/>
              <a:t>damage</a:t>
            </a:r>
            <a:endParaRPr lang="es-SV" dirty="0"/>
          </a:p>
          <a:p>
            <a:pPr lvl="1" eaLnBrk="1" hangingPunct="1"/>
            <a:r>
              <a:rPr lang="es-SV" dirty="0"/>
              <a:t>A </a:t>
            </a:r>
            <a:r>
              <a:rPr lang="es-SV" dirty="0" err="1"/>
              <a:t>common</a:t>
            </a:r>
            <a:r>
              <a:rPr lang="es-SV" dirty="0"/>
              <a:t> </a:t>
            </a:r>
            <a:r>
              <a:rPr lang="es-SV" dirty="0" err="1"/>
              <a:t>practice</a:t>
            </a:r>
            <a:r>
              <a:rPr lang="es-SV" dirty="0"/>
              <a:t> </a:t>
            </a:r>
            <a:r>
              <a:rPr lang="es-SV" dirty="0" err="1"/>
              <a:t>is</a:t>
            </a:r>
            <a:r>
              <a:rPr lang="es-SV" dirty="0"/>
              <a:t> </a:t>
            </a:r>
            <a:r>
              <a:rPr lang="es-SV" dirty="0" err="1"/>
              <a:t>to</a:t>
            </a:r>
            <a:r>
              <a:rPr lang="es-SV" dirty="0"/>
              <a:t> </a:t>
            </a:r>
            <a:r>
              <a:rPr lang="es-SV" dirty="0" err="1"/>
              <a:t>keep</a:t>
            </a:r>
            <a:r>
              <a:rPr lang="es-SV" dirty="0"/>
              <a:t> test </a:t>
            </a:r>
            <a:r>
              <a:rPr lang="es-SV" dirty="0" err="1"/>
              <a:t>code</a:t>
            </a:r>
            <a:r>
              <a:rPr lang="es-SV" dirty="0"/>
              <a:t> in a </a:t>
            </a:r>
            <a:r>
              <a:rPr lang="es-SV" dirty="0" err="1"/>
              <a:t>separate</a:t>
            </a:r>
            <a:r>
              <a:rPr lang="es-SV" dirty="0"/>
              <a:t> </a:t>
            </a:r>
            <a:r>
              <a:rPr lang="es-SV" dirty="0" err="1"/>
              <a:t>source</a:t>
            </a:r>
            <a:r>
              <a:rPr lang="es-SV" dirty="0"/>
              <a:t> </a:t>
            </a:r>
            <a:r>
              <a:rPr lang="es-SV" dirty="0" err="1"/>
              <a:t>directory</a:t>
            </a:r>
            <a:endParaRPr lang="es-SV" dirty="0"/>
          </a:p>
          <a:p>
            <a:pPr lvl="2" eaLnBrk="1" hangingPunct="1"/>
            <a:r>
              <a:rPr lang="es-SV" dirty="0" err="1"/>
              <a:t>Keeping</a:t>
            </a:r>
            <a:r>
              <a:rPr lang="es-SV" dirty="0"/>
              <a:t> test cases in </a:t>
            </a:r>
            <a:r>
              <a:rPr lang="es-SV" dirty="0" err="1"/>
              <a:t>identical</a:t>
            </a:r>
            <a:r>
              <a:rPr lang="es-SV" dirty="0"/>
              <a:t> </a:t>
            </a:r>
            <a:r>
              <a:rPr lang="es-SV" dirty="0" err="1"/>
              <a:t>package</a:t>
            </a:r>
            <a:r>
              <a:rPr lang="es-SV" dirty="0"/>
              <a:t> </a:t>
            </a:r>
            <a:r>
              <a:rPr lang="es-SV" dirty="0" err="1"/>
              <a:t>names</a:t>
            </a:r>
            <a:r>
              <a:rPr lang="es-SV" dirty="0"/>
              <a:t> </a:t>
            </a:r>
            <a:r>
              <a:rPr lang="es-SV" dirty="0" err="1"/>
              <a:t>allows</a:t>
            </a:r>
            <a:r>
              <a:rPr lang="es-SV" dirty="0"/>
              <a:t> </a:t>
            </a:r>
            <a:r>
              <a:rPr lang="es-SV" dirty="0" err="1"/>
              <a:t>tests</a:t>
            </a:r>
            <a:r>
              <a:rPr lang="es-SV" dirty="0"/>
              <a:t> </a:t>
            </a:r>
            <a:r>
              <a:rPr lang="es-SV" dirty="0" err="1"/>
              <a:t>to</a:t>
            </a:r>
            <a:r>
              <a:rPr lang="es-SV" dirty="0"/>
              <a:t> </a:t>
            </a:r>
            <a:r>
              <a:rPr lang="es-SV" dirty="0" err="1"/>
              <a:t>access</a:t>
            </a:r>
            <a:r>
              <a:rPr lang="es-SV" dirty="0"/>
              <a:t> </a:t>
            </a:r>
            <a:r>
              <a:rPr lang="es-SV" dirty="0" err="1"/>
              <a:t>package-level</a:t>
            </a:r>
            <a:r>
              <a:rPr lang="es-SV" dirty="0"/>
              <a:t> </a:t>
            </a:r>
            <a:r>
              <a:rPr lang="es-SV" dirty="0" err="1"/>
              <a:t>members</a:t>
            </a:r>
            <a:r>
              <a:rPr lang="es-SV" dirty="0"/>
              <a:t> </a:t>
            </a:r>
            <a:r>
              <a:rPr lang="es-SV" dirty="0" err="1"/>
              <a:t>of</a:t>
            </a:r>
            <a:r>
              <a:rPr lang="es-SV" dirty="0"/>
              <a:t> </a:t>
            </a:r>
            <a:r>
              <a:rPr lang="es-SV" dirty="0" err="1"/>
              <a:t>the</a:t>
            </a:r>
            <a:r>
              <a:rPr lang="es-SV" dirty="0"/>
              <a:t> </a:t>
            </a:r>
            <a:r>
              <a:rPr lang="es-SV" dirty="0" err="1"/>
              <a:t>production</a:t>
            </a:r>
            <a:r>
              <a:rPr lang="es-SV" dirty="0"/>
              <a:t> </a:t>
            </a:r>
            <a:r>
              <a:rPr lang="es-SV" dirty="0" err="1"/>
              <a:t>class</a:t>
            </a:r>
            <a:endParaRPr lang="es-SV" dirty="0"/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411EF24-7385-4055-9676-1945CC2A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Test Case Is a Class Containing Unit Tests</a:t>
            </a:r>
          </a:p>
        </p:txBody>
      </p:sp>
    </p:spTree>
    <p:extLst>
      <p:ext uri="{BB962C8B-B14F-4D97-AF65-F5344CB8AC3E}">
        <p14:creationId xmlns:p14="http://schemas.microsoft.com/office/powerpoint/2010/main" val="353672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BD557-1B68-4F82-B8A5-5A137F0A31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chapter, you will:</a:t>
            </a:r>
          </a:p>
          <a:p>
            <a:pPr eaLnBrk="1" hangingPunct="1"/>
            <a:r>
              <a:rPr lang="en-US" dirty="0"/>
              <a:t>Learn why test-driven development (TDD) is an agile best practice</a:t>
            </a:r>
          </a:p>
          <a:p>
            <a:pPr eaLnBrk="1" hangingPunct="1"/>
            <a:r>
              <a:rPr lang="en-US" dirty="0"/>
              <a:t>Understand what to test in TDD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59784-2CDC-4B5C-BA8D-DA5C0C7E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Objectives</a:t>
            </a:r>
          </a:p>
        </p:txBody>
      </p:sp>
    </p:spTree>
    <p:extLst>
      <p:ext uri="{BB962C8B-B14F-4D97-AF65-F5344CB8AC3E}">
        <p14:creationId xmlns:p14="http://schemas.microsoft.com/office/powerpoint/2010/main" val="2233760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FF29E7-7EDD-4304-99BF-5E9316F753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One test per method is very rarely enough</a:t>
            </a:r>
          </a:p>
          <a:p>
            <a:pPr lvl="1" eaLnBrk="1" hangingPunct="1"/>
            <a:r>
              <a:rPr lang="en-US" dirty="0"/>
              <a:t>For all but the simplest methods, between 3-6 tests is often suggested for each method in the production class</a:t>
            </a:r>
          </a:p>
          <a:p>
            <a:pPr eaLnBrk="1" hangingPunct="1"/>
            <a:r>
              <a:rPr lang="en-US" dirty="0"/>
              <a:t>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ProductMangerDAO</a:t>
            </a:r>
            <a:r>
              <a:rPr lang="en-US" dirty="0"/>
              <a:t> class has methods</a:t>
            </a:r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getAllProducts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getProductById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(int)</a:t>
            </a:r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deleteProduct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(int)</a:t>
            </a:r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insertProduct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(Product)</a:t>
            </a:r>
            <a:endParaRPr lang="es-SV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s-SV" dirty="0" err="1"/>
              <a:t>Multiple</a:t>
            </a:r>
            <a:r>
              <a:rPr lang="es-SV" dirty="0"/>
              <a:t> </a:t>
            </a:r>
            <a:r>
              <a:rPr lang="es-SV" dirty="0" err="1"/>
              <a:t>tests</a:t>
            </a:r>
            <a:r>
              <a:rPr lang="es-SV" dirty="0"/>
              <a:t> per </a:t>
            </a:r>
            <a:r>
              <a:rPr lang="es-SV" dirty="0" err="1"/>
              <a:t>method</a:t>
            </a:r>
            <a:r>
              <a:rPr lang="es-SV" dirty="0"/>
              <a:t> </a:t>
            </a:r>
            <a:r>
              <a:rPr lang="es-SV" dirty="0" err="1"/>
              <a:t>being</a:t>
            </a:r>
            <a:r>
              <a:rPr lang="es-SV" dirty="0"/>
              <a:t> </a:t>
            </a:r>
            <a:r>
              <a:rPr lang="es-SV" dirty="0" err="1"/>
              <a:t>tested</a:t>
            </a:r>
            <a:endParaRPr lang="es-SV" dirty="0"/>
          </a:p>
          <a:p>
            <a:pPr lvl="1" eaLnBrk="1" hangingPunct="1"/>
            <a:r>
              <a:rPr lang="es-SV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deleteProduct_ValidAndExistingProductId</a:t>
            </a:r>
            <a:r>
              <a:rPr lang="es-SV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 eaLnBrk="1" hangingPunct="1"/>
            <a:r>
              <a:rPr lang="es-SV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deleteProduct_NonExistentProductId</a:t>
            </a:r>
            <a:r>
              <a:rPr lang="es-SV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 eaLnBrk="1" hangingPunct="1"/>
            <a:r>
              <a:rPr lang="es-SV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deleteProduct_DeletingProductWouldViolateReferentialIntegrity</a:t>
            </a:r>
            <a:r>
              <a:rPr lang="es-SV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 eaLnBrk="1" hangingPunct="1"/>
            <a:r>
              <a:rPr lang="es-SV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deleteProduct_DataLayerNotConnectedToNetwork</a:t>
            </a:r>
            <a:r>
              <a:rPr lang="es-SV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5DDB0F7-AD5C-4971-9212-02D7DCAB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Production Method Has Tests</a:t>
            </a:r>
          </a:p>
        </p:txBody>
      </p:sp>
    </p:spTree>
    <p:extLst>
      <p:ext uri="{BB962C8B-B14F-4D97-AF65-F5344CB8AC3E}">
        <p14:creationId xmlns:p14="http://schemas.microsoft.com/office/powerpoint/2010/main" val="67808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0ADBD8-C258-4E87-B1DD-49ED7B968B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Refactoring is a key part of the TDD process</a:t>
            </a:r>
          </a:p>
          <a:p>
            <a:pPr lvl="1" eaLnBrk="1" hangingPunct="1"/>
            <a:r>
              <a:rPr lang="en-US" dirty="0"/>
              <a:t>Test, code, refactor</a:t>
            </a:r>
          </a:p>
          <a:p>
            <a:pPr lvl="1" eaLnBrk="1" hangingPunct="1"/>
            <a:r>
              <a:rPr lang="en-US" dirty="0"/>
              <a:t>Without unit tests, refactoring code is dangerous</a:t>
            </a:r>
          </a:p>
          <a:p>
            <a:pPr lvl="1" eaLnBrk="1" hangingPunct="1"/>
            <a:r>
              <a:rPr lang="en-US" dirty="0"/>
              <a:t>Unit tests provide the confidence to make changes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Refactoring is not the same as editing code</a:t>
            </a:r>
          </a:p>
          <a:p>
            <a:pPr lvl="1" eaLnBrk="1" hangingPunct="1"/>
            <a:r>
              <a:rPr lang="en-US" dirty="0"/>
              <a:t>Refactoring means that new external behavior is not introduced</a:t>
            </a:r>
          </a:p>
          <a:p>
            <a:pPr lvl="1" eaLnBrk="1" hangingPunct="1"/>
            <a:r>
              <a:rPr lang="en-US" dirty="0"/>
              <a:t>Unit tests help ensure that client code continues to see same behavior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906AEE8-CE1B-4F42-B729-4421F4C48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Tests and Refactoring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DA2E07F4-5C4A-450F-9542-6719070D0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1426" y="3160506"/>
            <a:ext cx="7962772" cy="1354217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800" dirty="0">
                <a:solidFill>
                  <a:schemeClr val="bg1"/>
                </a:solidFill>
                <a:latin typeface="+mj-lt"/>
                <a:cs typeface="+mn-cs"/>
              </a:rPr>
              <a:t>Refactoring is a disciplined technique for restructuring an existing body of code, altering its internal structure without changing its external behavior.</a:t>
            </a:r>
          </a:p>
          <a:p>
            <a:pPr algn="r" eaLnBrk="1" hangingPunct="1">
              <a:spcBef>
                <a:spcPts val="1200"/>
              </a:spcBef>
              <a:defRPr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—</a:t>
            </a:r>
            <a:r>
              <a:rPr lang="en-US" sz="1800" dirty="0">
                <a:solidFill>
                  <a:schemeClr val="bg1"/>
                </a:solidFill>
                <a:latin typeface="+mj-lt"/>
                <a:cs typeface="+mn-cs"/>
              </a:rPr>
              <a:t>Martin Fowler</a:t>
            </a:r>
            <a:br>
              <a:rPr lang="en-US" sz="1800" dirty="0">
                <a:solidFill>
                  <a:schemeClr val="bg1"/>
                </a:solidFill>
                <a:latin typeface="+mj-lt"/>
                <a:cs typeface="+mn-cs"/>
              </a:rPr>
            </a:br>
            <a:r>
              <a:rPr lang="en-US" sz="1800" i="1" dirty="0">
                <a:solidFill>
                  <a:schemeClr val="bg1"/>
                </a:solidFill>
                <a:latin typeface="+mj-lt"/>
                <a:cs typeface="+mn-cs"/>
              </a:rPr>
              <a:t>Refactoring: Improving the Design of Existing Code</a:t>
            </a:r>
          </a:p>
        </p:txBody>
      </p:sp>
    </p:spTree>
    <p:extLst>
      <p:ext uri="{BB962C8B-B14F-4D97-AF65-F5344CB8AC3E}">
        <p14:creationId xmlns:p14="http://schemas.microsoft.com/office/powerpoint/2010/main" val="101568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D19895-CCFE-49F0-8E77-75E44BB2A7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Examples of some refactoring transformations</a:t>
            </a:r>
          </a:p>
          <a:p>
            <a:pPr lvl="1" eaLnBrk="1" hangingPunct="1"/>
            <a:r>
              <a:rPr lang="en-US" dirty="0"/>
              <a:t>Changing the name of a method</a:t>
            </a:r>
          </a:p>
          <a:p>
            <a:pPr lvl="2" eaLnBrk="1" hangingPunct="1"/>
            <a:r>
              <a:rPr lang="en-US" dirty="0"/>
              <a:t>Make the name reflect the intent of the method better</a:t>
            </a:r>
          </a:p>
          <a:p>
            <a:pPr lvl="1" eaLnBrk="1" hangingPunct="1"/>
            <a:r>
              <a:rPr lang="en-US" dirty="0"/>
              <a:t>Extract a method</a:t>
            </a:r>
          </a:p>
          <a:p>
            <a:pPr lvl="2" eaLnBrk="1" hangingPunct="1"/>
            <a:r>
              <a:rPr lang="en-US" dirty="0"/>
              <a:t>Break up a large method into smaller pieces</a:t>
            </a:r>
          </a:p>
          <a:p>
            <a:pPr lvl="2" eaLnBrk="1" hangingPunct="1"/>
            <a:r>
              <a:rPr lang="en-US" dirty="0"/>
              <a:t>May also extract method to avoid duplicate code</a:t>
            </a:r>
          </a:p>
          <a:p>
            <a:pPr lvl="1" eaLnBrk="1" hangingPunct="1"/>
            <a:r>
              <a:rPr lang="en-US" dirty="0"/>
              <a:t>Replace inheritance with delegation</a:t>
            </a:r>
          </a:p>
          <a:p>
            <a:pPr lvl="2" eaLnBrk="1" hangingPunct="1"/>
            <a:r>
              <a:rPr lang="en-US" dirty="0"/>
              <a:t>Move duplicate code off the hierarchy to keep inheritance simple</a:t>
            </a:r>
          </a:p>
          <a:p>
            <a:pPr eaLnBrk="1" hangingPunct="1"/>
            <a:r>
              <a:rPr lang="en-US" dirty="0"/>
              <a:t>Dangerous to carry these out without the safety of unit tests</a:t>
            </a:r>
          </a:p>
          <a:p>
            <a:pPr lvl="1" eaLnBrk="1" hangingPunct="1"/>
            <a:r>
              <a:rPr lang="en-US" dirty="0"/>
              <a:t>Make sure we have not broken behavior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9634A-AFAF-4BD8-8DC8-4340380D5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1776660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E35A3CE-258B-4433-AC56-8BE762FE20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Small </a:t>
            </a:r>
            <a:r>
              <a:rPr lang="en-US" dirty="0" err="1"/>
              <a:t>refactorings</a:t>
            </a:r>
            <a:r>
              <a:rPr lang="en-US" dirty="0"/>
              <a:t> involve relatively minor changes</a:t>
            </a:r>
          </a:p>
          <a:p>
            <a:pPr lvl="1" eaLnBrk="1" hangingPunct="1"/>
            <a:r>
              <a:rPr lang="en-US" dirty="0"/>
              <a:t>Change a name to make it more readable and understandable</a:t>
            </a:r>
          </a:p>
          <a:p>
            <a:pPr lvl="1" eaLnBrk="1" hangingPunct="1"/>
            <a:r>
              <a:rPr lang="en-US" dirty="0"/>
              <a:t>Choose a better name to eliminate the need for a comment</a:t>
            </a:r>
          </a:p>
          <a:p>
            <a:pPr lvl="1" eaLnBrk="1" hangingPunct="1"/>
            <a:r>
              <a:rPr lang="en-US" dirty="0"/>
              <a:t>Extract a method to eliminate duplication or improve readability</a:t>
            </a:r>
          </a:p>
          <a:p>
            <a:pPr lvl="1" eaLnBrk="1" hangingPunct="1"/>
            <a:r>
              <a:rPr lang="en-US" dirty="0"/>
              <a:t>Change a literal to a constant</a:t>
            </a:r>
          </a:p>
          <a:p>
            <a:pPr eaLnBrk="1" hangingPunct="1"/>
            <a:r>
              <a:rPr lang="en-US" dirty="0"/>
              <a:t>Big </a:t>
            </a:r>
            <a:r>
              <a:rPr lang="en-US" dirty="0" err="1"/>
              <a:t>refactorings</a:t>
            </a:r>
            <a:r>
              <a:rPr lang="en-US" dirty="0"/>
              <a:t> involve major structural changes</a:t>
            </a:r>
          </a:p>
          <a:p>
            <a:pPr lvl="1" eaLnBrk="1" hangingPunct="1"/>
            <a:r>
              <a:rPr lang="en-US" dirty="0"/>
              <a:t>They will often temporarily break existing tests and may require some time before all tests are passing again</a:t>
            </a:r>
          </a:p>
          <a:p>
            <a:pPr lvl="1" eaLnBrk="1" hangingPunct="1"/>
            <a:r>
              <a:rPr lang="en-US" dirty="0"/>
              <a:t>Replace complex conditionals with polymorphism</a:t>
            </a:r>
          </a:p>
          <a:p>
            <a:pPr lvl="1" eaLnBrk="1" hangingPunct="1"/>
            <a:r>
              <a:rPr lang="en-US" dirty="0"/>
              <a:t>Replace polymorphism with state pattern</a:t>
            </a:r>
          </a:p>
          <a:p>
            <a:pPr lvl="1" eaLnBrk="1" hangingPunct="1"/>
            <a:r>
              <a:rPr lang="en-US" dirty="0"/>
              <a:t>Template pattern for similar sequences of operations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0B5249B-EB37-4443-9C8B-12BEFC89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vs. Small </a:t>
            </a:r>
            <a:r>
              <a:rPr lang="en-US" dirty="0" err="1"/>
              <a:t>Refactorings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7189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F676D9-83D0-484F-A33F-C07685E3C4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unit test needs to be run frequently during refactoring</a:t>
            </a:r>
          </a:p>
          <a:p>
            <a:pPr lvl="1" eaLnBrk="1" hangingPunct="1"/>
            <a:r>
              <a:rPr lang="en-US" dirty="0"/>
              <a:t>Should be easy to run</a:t>
            </a:r>
          </a:p>
          <a:p>
            <a:pPr lvl="1" eaLnBrk="1" hangingPunct="1"/>
            <a:r>
              <a:rPr lang="en-US" dirty="0"/>
              <a:t>Should run fast</a:t>
            </a:r>
          </a:p>
          <a:p>
            <a:pPr lvl="1" eaLnBrk="1" hangingPunct="1"/>
            <a:r>
              <a:rPr lang="en-US" dirty="0"/>
              <a:t>Should not require complex setup</a:t>
            </a:r>
          </a:p>
          <a:p>
            <a:pPr lvl="1" eaLnBrk="1" hangingPunct="1"/>
            <a:r>
              <a:rPr lang="en-US" dirty="0"/>
              <a:t>Useful if JUnit is integrated into your IDE</a:t>
            </a:r>
          </a:p>
          <a:p>
            <a:pPr eaLnBrk="1" hangingPunct="1"/>
            <a:r>
              <a:rPr lang="en-US" dirty="0"/>
              <a:t>Need to be able to regression test entire code base after a change</a:t>
            </a:r>
          </a:p>
          <a:p>
            <a:pPr lvl="1" eaLnBrk="1" hangingPunct="1"/>
            <a:r>
              <a:rPr lang="en-US" dirty="0"/>
              <a:t>Need to be able to run all unit tests in project in automated manner</a:t>
            </a:r>
          </a:p>
          <a:p>
            <a:pPr lvl="1" eaLnBrk="1" hangingPunct="1"/>
            <a:r>
              <a:rPr lang="en-US" dirty="0"/>
              <a:t>Useful if JUnit is integrated into your build script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5F3A673-FF6F-4682-A528-D5616CEA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a Good Unit Test</a:t>
            </a:r>
          </a:p>
        </p:txBody>
      </p:sp>
    </p:spTree>
    <p:extLst>
      <p:ext uri="{BB962C8B-B14F-4D97-AF65-F5344CB8AC3E}">
        <p14:creationId xmlns:p14="http://schemas.microsoft.com/office/powerpoint/2010/main" val="48506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6D981F-F97F-46CC-A097-4D4B62C017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Ideally, developers integrate changes frequently</a:t>
            </a:r>
          </a:p>
          <a:p>
            <a:pPr lvl="1" eaLnBrk="1" hangingPunct="1"/>
            <a:r>
              <a:rPr lang="en-US" dirty="0"/>
              <a:t>In small enough increments that it appears continuous</a:t>
            </a:r>
          </a:p>
          <a:p>
            <a:pPr lvl="1" eaLnBrk="1" hangingPunct="1"/>
            <a:r>
              <a:rPr lang="en-US" dirty="0"/>
              <a:t>What if some tests take longer to execute?</a:t>
            </a:r>
          </a:p>
          <a:p>
            <a:pPr lvl="2" eaLnBrk="1" hangingPunct="1"/>
            <a:r>
              <a:rPr lang="en-US" dirty="0"/>
              <a:t>Such as if they need to access a remote website or a database?</a:t>
            </a:r>
          </a:p>
          <a:p>
            <a:pPr eaLnBrk="1" hangingPunct="1"/>
            <a:r>
              <a:rPr lang="en-US" dirty="0"/>
              <a:t>May find it useful to run “the usual suspects” immediately</a:t>
            </a:r>
          </a:p>
          <a:p>
            <a:pPr lvl="1" eaLnBrk="1" hangingPunct="1"/>
            <a:r>
              <a:rPr lang="en-US" dirty="0"/>
              <a:t>And perform full suite of tests on a continuous integration server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F3E32DF-B9CF-4253-BABB-C002823FE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</a:p>
        </p:txBody>
      </p:sp>
      <p:graphicFrame>
        <p:nvGraphicFramePr>
          <p:cNvPr id="9" name="Object 5">
            <a:extLst>
              <a:ext uri="{FF2B5EF4-FFF2-40B4-BE49-F238E27FC236}">
                <a16:creationId xmlns:a16="http://schemas.microsoft.com/office/drawing/2014/main" id="{E8FA6D29-95DC-4AC1-A5A8-36BEF8277E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0062657"/>
              </p:ext>
            </p:extLst>
          </p:nvPr>
        </p:nvGraphicFramePr>
        <p:xfrm>
          <a:off x="4167686" y="3958747"/>
          <a:ext cx="5315527" cy="2114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Visio" r:id="rId3" imgW="5599730" imgH="2227948" progId="">
                  <p:embed/>
                </p:oleObj>
              </mc:Choice>
              <mc:Fallback>
                <p:oleObj name="Visio" r:id="rId3" imgW="5599730" imgH="2227948" progId="">
                  <p:embed/>
                  <p:pic>
                    <p:nvPicPr>
                      <p:cNvPr id="7173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7686" y="3958747"/>
                        <a:ext cx="5315527" cy="211445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2300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CEEE5F-BD94-495A-98F1-91DEF5760A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Open source continuous integration servers available such as Jenkins</a:t>
            </a:r>
          </a:p>
          <a:p>
            <a:pPr lvl="1"/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https://jenkins.io/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eaLnBrk="1" hangingPunct="1"/>
            <a:r>
              <a:rPr lang="en-US" dirty="0"/>
              <a:t>Commercial CI servers are available such as Atlassian Bamboo</a:t>
            </a:r>
          </a:p>
          <a:p>
            <a:pPr lvl="1"/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https://www.atlassian.com/software/bamboo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2D4723-E72E-49BF-9560-A913BDCB2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 Servers</a:t>
            </a:r>
          </a:p>
        </p:txBody>
      </p:sp>
    </p:spTree>
    <p:extLst>
      <p:ext uri="{BB962C8B-B14F-4D97-AF65-F5344CB8AC3E}">
        <p14:creationId xmlns:p14="http://schemas.microsoft.com/office/powerpoint/2010/main" val="2600499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590420E-7F5D-4B69-BED1-CF1B46AC9D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Whenever a programmer changes the implementation of a class:</a:t>
            </a:r>
          </a:p>
          <a:p>
            <a:pPr lvl="1" eaLnBrk="1" hangingPunct="1"/>
            <a:r>
              <a:rPr lang="en-US" dirty="0"/>
              <a:t>Should run the unit tests for the class</a:t>
            </a:r>
          </a:p>
          <a:p>
            <a:pPr lvl="1" eaLnBrk="1" hangingPunct="1"/>
            <a:r>
              <a:rPr lang="en-US" dirty="0"/>
              <a:t>If the unit tests pass, the behavior of the class is still the same</a:t>
            </a:r>
          </a:p>
          <a:p>
            <a:pPr eaLnBrk="1" hangingPunct="1"/>
            <a:r>
              <a:rPr lang="en-US" dirty="0"/>
              <a:t>Theoretically, the change should not break anything in the rest of the software</a:t>
            </a:r>
          </a:p>
          <a:p>
            <a:pPr lvl="1" eaLnBrk="1" hangingPunct="1"/>
            <a:r>
              <a:rPr lang="en-US" dirty="0"/>
              <a:t>What does this assume?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5813BE-34B2-4743-AC20-6CB4F81D1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Unit Tests and Implementation Changes</a:t>
            </a:r>
          </a:p>
        </p:txBody>
      </p:sp>
    </p:spTree>
    <p:extLst>
      <p:ext uri="{BB962C8B-B14F-4D97-AF65-F5344CB8AC3E}">
        <p14:creationId xmlns:p14="http://schemas.microsoft.com/office/powerpoint/2010/main" val="17406682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146AF12-FBCC-40C2-89EA-DDC456D0D2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Unit tests are helpful only when they capture all the ways that a class is being currently used</a:t>
            </a:r>
          </a:p>
          <a:p>
            <a:pPr marL="461967" lvl="1" indent="-234952"/>
            <a:r>
              <a:rPr lang="en-US" dirty="0"/>
              <a:t>An incomplete unit test does no one any good</a:t>
            </a:r>
          </a:p>
          <a:p>
            <a:pPr eaLnBrk="1" hangingPunct="1"/>
            <a:r>
              <a:rPr lang="en-US" dirty="0"/>
              <a:t>To ensure that the unit tests in your project are complete, be disciplined about these best practices: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 marL="535022" lvl="1" indent="-308747">
              <a:buFontTx/>
              <a:buAutoNum type="arabicPeriod"/>
            </a:pPr>
            <a:r>
              <a:rPr lang="en-US" dirty="0"/>
              <a:t>Always have a unit test for every business class</a:t>
            </a:r>
          </a:p>
          <a:p>
            <a:pPr marL="535022" lvl="1" indent="-308747">
              <a:buFontTx/>
              <a:buAutoNum type="arabicPeriod"/>
            </a:pPr>
            <a:r>
              <a:rPr lang="en-US" dirty="0"/>
              <a:t>Never check in code that breaks any unit test</a:t>
            </a:r>
          </a:p>
          <a:p>
            <a:pPr marL="796931" lvl="2" indent="-304802"/>
            <a:r>
              <a:rPr lang="en-US" dirty="0"/>
              <a:t>That is, keep the unit tests relevant</a:t>
            </a:r>
          </a:p>
          <a:p>
            <a:pPr marL="535022" lvl="1" indent="-308747">
              <a:buFontTx/>
              <a:buAutoNum type="arabicPeriod"/>
            </a:pPr>
            <a:r>
              <a:rPr lang="en-US" dirty="0"/>
              <a:t>Run unit tests on checked-in code routinely (from Ant)</a:t>
            </a:r>
          </a:p>
          <a:p>
            <a:pPr marL="535022" lvl="1" indent="-308747">
              <a:buFontTx/>
              <a:buAutoNum type="arabicPeriod"/>
            </a:pPr>
            <a:r>
              <a:rPr lang="en-US" dirty="0"/>
              <a:t>When using a class, consult its unit test for example usage</a:t>
            </a:r>
          </a:p>
          <a:p>
            <a:pPr marL="796931" lvl="2" indent="-304802"/>
            <a:r>
              <a:rPr lang="en-US" dirty="0"/>
              <a:t>If your intended use case is not included, add a unit test for it</a:t>
            </a:r>
          </a:p>
          <a:p>
            <a:pPr marL="796931" lvl="2" indent="-304802"/>
            <a:r>
              <a:rPr lang="en-US" dirty="0"/>
              <a:t>That way, you ensure that your code will not break if that class is changed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066C1F-54F1-4797-9317-012ECACEC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Have Complete Unit Tests</a:t>
            </a:r>
          </a:p>
        </p:txBody>
      </p:sp>
    </p:spTree>
    <p:extLst>
      <p:ext uri="{BB962C8B-B14F-4D97-AF65-F5344CB8AC3E}">
        <p14:creationId xmlns:p14="http://schemas.microsoft.com/office/powerpoint/2010/main" val="3727156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17C781-D351-4CD6-8669-5DEA14019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if a bug is reported in the software?</a:t>
            </a:r>
          </a:p>
          <a:p>
            <a:pPr marL="461967" lvl="1" indent="-234952">
              <a:spcBef>
                <a:spcPts val="1599"/>
              </a:spcBef>
            </a:pPr>
            <a:r>
              <a:rPr lang="en-US" dirty="0"/>
              <a:t>If you are following unit testing best practices, this means that:</a:t>
            </a:r>
          </a:p>
          <a:p>
            <a:pPr marL="742956" lvl="2" indent="-304802">
              <a:buFontTx/>
              <a:buAutoNum type="arabicPeriod"/>
            </a:pPr>
            <a:r>
              <a:rPr lang="en-US" dirty="0"/>
              <a:t>One of your classes has buggy code, AND</a:t>
            </a:r>
          </a:p>
          <a:p>
            <a:pPr marL="742956" lvl="2" indent="-304802">
              <a:buFontTx/>
              <a:buAutoNum type="arabicPeriod"/>
            </a:pPr>
            <a:r>
              <a:rPr lang="en-US" dirty="0"/>
              <a:t>The unit test for that class does not test for this situation</a:t>
            </a:r>
          </a:p>
          <a:p>
            <a:pPr marL="461967" lvl="1" indent="-234952">
              <a:spcBef>
                <a:spcPts val="1599"/>
              </a:spcBef>
            </a:pPr>
            <a:r>
              <a:rPr lang="en-US" dirty="0"/>
              <a:t>Which should you fix first?</a:t>
            </a:r>
          </a:p>
          <a:p>
            <a:pPr marL="742956" lvl="2" indent="-304802">
              <a:buFontTx/>
              <a:buAutoNum type="alphaLcParenR"/>
            </a:pPr>
            <a:r>
              <a:rPr lang="en-US" dirty="0"/>
              <a:t>The class</a:t>
            </a:r>
          </a:p>
          <a:p>
            <a:pPr marL="742956" lvl="2" indent="-304802">
              <a:buFontTx/>
              <a:buAutoNum type="alphaLcParenR"/>
            </a:pPr>
            <a:r>
              <a:rPr lang="en-US" dirty="0"/>
              <a:t>The unit test</a:t>
            </a:r>
          </a:p>
          <a:p>
            <a:pPr marL="742956" lvl="2" indent="-304802">
              <a:buFontTx/>
              <a:buAutoNum type="alphaLcParenR"/>
            </a:pPr>
            <a:r>
              <a:rPr lang="en-US" dirty="0"/>
              <a:t>None of the above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89FC750-7D21-4BE7-A9CA-C98D7D09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Bugs and Unit Tests</a:t>
            </a:r>
          </a:p>
        </p:txBody>
      </p:sp>
    </p:spTree>
    <p:extLst>
      <p:ext uri="{BB962C8B-B14F-4D97-AF65-F5344CB8AC3E}">
        <p14:creationId xmlns:p14="http://schemas.microsoft.com/office/powerpoint/2010/main" val="1510294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262049"/>
            <a:chOff x="4399685" y="655859"/>
            <a:chExt cx="4853993" cy="226204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3191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Why Test-Driven Development?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67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What to Test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6386328"/>
      </p:ext>
    </p:extLst>
  </p:cSld>
  <p:clrMapOvr>
    <a:masterClrMapping/>
  </p:clrMapOvr>
  <p:transition spd="slow"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C564374-8900-4326-9CA2-C3939A5C2F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Fix the unit test first</a:t>
            </a:r>
          </a:p>
          <a:p>
            <a:pPr lvl="1" eaLnBrk="1" hangingPunct="1"/>
            <a:r>
              <a:rPr lang="en-US" dirty="0"/>
              <a:t>Add the input that trips up the bug</a:t>
            </a:r>
          </a:p>
          <a:p>
            <a:pPr lvl="1" eaLnBrk="1" hangingPunct="1"/>
            <a:r>
              <a:rPr lang="en-US" dirty="0"/>
              <a:t>Run the unit test for the class</a:t>
            </a:r>
          </a:p>
          <a:p>
            <a:pPr lvl="2" eaLnBrk="1" hangingPunct="1"/>
            <a:r>
              <a:rPr lang="en-US" dirty="0"/>
              <a:t>The unit test should fail (because the class is buggy)</a:t>
            </a:r>
          </a:p>
          <a:p>
            <a:pPr lvl="2" eaLnBrk="1" hangingPunct="1"/>
            <a:endParaRPr lang="en-US" dirty="0"/>
          </a:p>
          <a:p>
            <a:pPr eaLnBrk="1" hangingPunct="1"/>
            <a:r>
              <a:rPr lang="en-US" dirty="0"/>
              <a:t>Fix the class next</a:t>
            </a:r>
          </a:p>
          <a:p>
            <a:pPr lvl="1" eaLnBrk="1" hangingPunct="1"/>
            <a:r>
              <a:rPr lang="en-US" dirty="0"/>
              <a:t>Run the unit test again</a:t>
            </a:r>
          </a:p>
          <a:p>
            <a:pPr lvl="2" eaLnBrk="1" hangingPunct="1"/>
            <a:r>
              <a:rPr lang="en-US" dirty="0"/>
              <a:t>The unit test should succeed, provided your fix is correct</a:t>
            </a:r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eaLnBrk="1" hangingPunct="1"/>
            <a:r>
              <a:rPr lang="en-US" dirty="0"/>
              <a:t>Refactor to improve the design</a:t>
            </a:r>
          </a:p>
          <a:p>
            <a:pPr lvl="1" eaLnBrk="1" hangingPunct="1"/>
            <a:r>
              <a:rPr lang="en-US" dirty="0"/>
              <a:t>Now, check the code in</a:t>
            </a:r>
          </a:p>
          <a:p>
            <a:pPr lvl="1" eaLnBrk="1" hangingPunct="1"/>
            <a:r>
              <a:rPr lang="en-US" dirty="0"/>
              <a:t>This ensures that the bug doesn’t come back again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D32548-B4F1-4871-B3E0-2884153BC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Red-Green-Refactor</a:t>
            </a:r>
          </a:p>
        </p:txBody>
      </p:sp>
      <p:sp>
        <p:nvSpPr>
          <p:cNvPr id="9" name="Oval 7">
            <a:extLst>
              <a:ext uri="{FF2B5EF4-FFF2-40B4-BE49-F238E27FC236}">
                <a16:creationId xmlns:a16="http://schemas.microsoft.com/office/drawing/2014/main" id="{656C41F7-5885-4784-93C8-C3B243FBE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83809" y="2073376"/>
            <a:ext cx="685800" cy="685800"/>
          </a:xfrm>
          <a:prstGeom prst="ellipse">
            <a:avLst/>
          </a:prstGeom>
          <a:solidFill>
            <a:srgbClr val="C00000"/>
          </a:solidFill>
          <a:ln w="952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/>
          <a:lstStyle/>
          <a:p>
            <a:pPr algn="ctr"/>
            <a:r>
              <a:rPr lang="en-US" b="1" dirty="0">
                <a:latin typeface="+mj-lt"/>
              </a:rPr>
              <a:t>Red</a:t>
            </a:r>
          </a:p>
        </p:txBody>
      </p:sp>
      <p:sp>
        <p:nvSpPr>
          <p:cNvPr id="10" name="Oval 8">
            <a:extLst>
              <a:ext uri="{FF2B5EF4-FFF2-40B4-BE49-F238E27FC236}">
                <a16:creationId xmlns:a16="http://schemas.microsoft.com/office/drawing/2014/main" id="{8B203B72-081D-473F-81C6-196893580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83809" y="3603963"/>
            <a:ext cx="685800" cy="685800"/>
          </a:xfrm>
          <a:prstGeom prst="ellipse">
            <a:avLst/>
          </a:prstGeom>
          <a:solidFill>
            <a:srgbClr val="008000"/>
          </a:solidFill>
          <a:ln w="952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/>
          <a:lstStyle/>
          <a:p>
            <a:pPr algn="ctr"/>
            <a:r>
              <a:rPr lang="en-US" b="1" dirty="0">
                <a:latin typeface="+mj-lt"/>
              </a:rPr>
              <a:t>Green</a:t>
            </a:r>
          </a:p>
        </p:txBody>
      </p:sp>
      <p:sp>
        <p:nvSpPr>
          <p:cNvPr id="11" name="AutoShape 9">
            <a:extLst>
              <a:ext uri="{FF2B5EF4-FFF2-40B4-BE49-F238E27FC236}">
                <a16:creationId xmlns:a16="http://schemas.microsoft.com/office/drawing/2014/main" id="{9DCF84B8-437B-4621-ABF5-210DCAC8E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4042" y="5125494"/>
            <a:ext cx="985337" cy="619601"/>
          </a:xfrm>
          <a:prstGeom prst="pentagon">
            <a:avLst/>
          </a:prstGeom>
          <a:solidFill>
            <a:schemeClr val="accent1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t"/>
          <a:lstStyle/>
          <a:p>
            <a:pPr algn="ctr"/>
            <a:r>
              <a:rPr lang="en-US" b="1" dirty="0">
                <a:latin typeface="+mj-lt"/>
              </a:rPr>
              <a:t>Refactor</a:t>
            </a:r>
          </a:p>
        </p:txBody>
      </p:sp>
    </p:spTree>
    <p:extLst>
      <p:ext uri="{BB962C8B-B14F-4D97-AF65-F5344CB8AC3E}">
        <p14:creationId xmlns:p14="http://schemas.microsoft.com/office/powerpoint/2010/main" val="11290298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262049"/>
            <a:chOff x="4399685" y="655859"/>
            <a:chExt cx="4853993" cy="226204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30636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Why Test-Driven Development?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098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67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What to Test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3590113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23DB-9A0C-43B3-8CEB-E4037EEE4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161B3C-9A97-4BB7-947E-5555DD1FA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chapter, you have:</a:t>
            </a:r>
          </a:p>
          <a:p>
            <a:pPr eaLnBrk="1" hangingPunct="1"/>
            <a:r>
              <a:rPr lang="en-US" dirty="0"/>
              <a:t>Learned why test-driven development (TDD) is an agile best practice</a:t>
            </a:r>
          </a:p>
          <a:p>
            <a:pPr eaLnBrk="1" hangingPunct="1"/>
            <a:r>
              <a:rPr lang="en-US" dirty="0"/>
              <a:t>Understood what to test in TDD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03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85491" y="2718036"/>
            <a:ext cx="6837128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  <a:t>Unit Testing with JUnit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2983140"/>
            <a:ext cx="177500" cy="177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/>
          <p:cNvSpPr/>
          <p:nvPr/>
        </p:nvSpPr>
        <p:spPr>
          <a:xfrm>
            <a:off x="223995" y="2983140"/>
            <a:ext cx="177500" cy="177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 10"/>
          <p:cNvSpPr/>
          <p:nvPr/>
        </p:nvSpPr>
        <p:spPr>
          <a:xfrm>
            <a:off x="447990" y="2983140"/>
            <a:ext cx="177500" cy="1775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11"/>
          <p:cNvSpPr/>
          <p:nvPr/>
        </p:nvSpPr>
        <p:spPr>
          <a:xfrm>
            <a:off x="670459" y="2983140"/>
            <a:ext cx="177500" cy="1775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895579" y="2983140"/>
            <a:ext cx="177500" cy="1775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0A0889-DAFD-904A-A0BA-28D71298063A}"/>
              </a:ext>
            </a:extLst>
          </p:cNvPr>
          <p:cNvSpPr txBox="1"/>
          <p:nvPr/>
        </p:nvSpPr>
        <p:spPr>
          <a:xfrm>
            <a:off x="1285491" y="2169904"/>
            <a:ext cx="242726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2400" b="1" dirty="0">
                <a:solidFill>
                  <a:schemeClr val="tx1"/>
                </a:solidFill>
                <a:latin typeface="Lato"/>
                <a:ea typeface="Lato"/>
                <a:cs typeface="Lato"/>
              </a:rPr>
              <a:t>Advanced Java</a:t>
            </a:r>
            <a:endParaRPr lang="id-ID" sz="2400" b="1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995323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6D0C1-9A39-488E-BEF6-FA217D3B3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8B2C6-71A3-4707-8875-8A16C69A15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chapter, you will:</a:t>
            </a:r>
          </a:p>
          <a:p>
            <a:pPr eaLnBrk="1" hangingPunct="1"/>
            <a:r>
              <a:rPr lang="en-US" dirty="0"/>
              <a:t>Create Unit tests with JUnit</a:t>
            </a:r>
          </a:p>
          <a:p>
            <a:pPr eaLnBrk="1" hangingPunct="1"/>
            <a:r>
              <a:rPr lang="en-US" dirty="0"/>
              <a:t>Use Assertions to simplify test logic</a:t>
            </a:r>
          </a:p>
          <a:p>
            <a:pPr eaLnBrk="1" hangingPunct="1"/>
            <a:r>
              <a:rPr lang="en-US" dirty="0"/>
              <a:t>Manage fixtures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dirty="0"/>
              <a:t>Simplifying tests with JUnit4 annotations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675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799156"/>
            <a:chOff x="4399685" y="655859"/>
            <a:chExt cx="4853993" cy="2799156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6687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JUnit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20665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 err="1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setUp</a:t>
              </a: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 and teardown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077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Assertions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1503711"/>
      </p:ext>
    </p:extLst>
  </p:cSld>
  <p:clrMapOvr>
    <a:masterClrMapping/>
  </p:clrMapOvr>
  <p:transition spd="slow"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AED5C5E-8F6F-412D-A0E1-6143206853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JUnit is a framework to aid unit testing</a:t>
            </a:r>
          </a:p>
          <a:p>
            <a:pPr lvl="1" eaLnBrk="1" hangingPunct="1"/>
            <a:r>
              <a:rPr lang="en-US" dirty="0"/>
              <a:t>A set of classes</a:t>
            </a:r>
          </a:p>
          <a:p>
            <a:pPr lvl="1" eaLnBrk="1" hangingPunct="1"/>
            <a:r>
              <a:rPr lang="en-US" dirty="0"/>
              <a:t>Simply add </a:t>
            </a:r>
            <a:r>
              <a:rPr lang="en-US" dirty="0">
                <a:latin typeface="Courier New" pitchFamily="49" charset="0"/>
              </a:rPr>
              <a:t>junit.jar</a:t>
            </a:r>
            <a:r>
              <a:rPr lang="en-US" dirty="0"/>
              <a:t> to </a:t>
            </a:r>
            <a:r>
              <a:rPr lang="en-US" dirty="0" err="1"/>
              <a:t>classpath</a:t>
            </a:r>
            <a:r>
              <a:rPr lang="en-US" dirty="0"/>
              <a:t> of application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11A996-DA72-4097-8DBB-6FFE9704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JUnit?</a:t>
            </a:r>
          </a:p>
        </p:txBody>
      </p:sp>
    </p:spTree>
    <p:extLst>
      <p:ext uri="{BB962C8B-B14F-4D97-AF65-F5344CB8AC3E}">
        <p14:creationId xmlns:p14="http://schemas.microsoft.com/office/powerpoint/2010/main" val="910368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2EB65B9-B7AE-483B-846C-D59268F884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Assume that you wish to write a class named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GeneralAdmissionTicket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Represents tickets to a museum’s  permanent exhibits</a:t>
            </a:r>
          </a:p>
          <a:p>
            <a:pPr lvl="1" eaLnBrk="1" hangingPunct="1"/>
            <a:r>
              <a:rPr lang="en-US" dirty="0"/>
              <a:t>Tickets are valid for entry to all permanent exhibits for 1 day</a:t>
            </a:r>
          </a:p>
          <a:p>
            <a:pPr lvl="2" eaLnBrk="1" hangingPunct="1"/>
            <a:r>
              <a:rPr lang="en-US" dirty="0"/>
              <a:t>Not valid for any special exhibits (traveling exhibits to which we temporarily rent space)</a:t>
            </a:r>
          </a:p>
          <a:p>
            <a:pPr lvl="1" eaLnBrk="1" hangingPunct="1"/>
            <a:r>
              <a:rPr lang="en-US" dirty="0"/>
              <a:t>This class will be expected to validate entry</a:t>
            </a:r>
          </a:p>
          <a:p>
            <a:pPr eaLnBrk="1" hangingPunct="1"/>
            <a:r>
              <a:rPr lang="en-US" dirty="0"/>
              <a:t>Where do you start?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AE2C12F-6942-41AA-9BAB-1F4CE635D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Example</a:t>
            </a:r>
          </a:p>
        </p:txBody>
      </p:sp>
    </p:spTree>
    <p:extLst>
      <p:ext uri="{BB962C8B-B14F-4D97-AF65-F5344CB8AC3E}">
        <p14:creationId xmlns:p14="http://schemas.microsoft.com/office/powerpoint/2010/main" val="28012700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6BC4C0A-AFE1-480E-B610-3E026F3385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Remember to start with the test, not with the code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Start with the simplest possible test</a:t>
            </a:r>
          </a:p>
          <a:p>
            <a:pPr lvl="1" eaLnBrk="1" hangingPunct="1"/>
            <a:r>
              <a:rPr lang="en-US" dirty="0"/>
              <a:t>What is the simplest test for this class?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284384D-8679-429A-B85B-7D3AC154E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 with JUnit</a:t>
            </a:r>
          </a:p>
        </p:txBody>
      </p:sp>
      <p:graphicFrame>
        <p:nvGraphicFramePr>
          <p:cNvPr id="8" name="Object 4">
            <a:extLst>
              <a:ext uri="{FF2B5EF4-FFF2-40B4-BE49-F238E27FC236}">
                <a16:creationId xmlns:a16="http://schemas.microsoft.com/office/drawing/2014/main" id="{A2B812C1-4841-4915-AC93-DAA1677C73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900441"/>
              </p:ext>
            </p:extLst>
          </p:nvPr>
        </p:nvGraphicFramePr>
        <p:xfrm>
          <a:off x="3157329" y="2575419"/>
          <a:ext cx="4856216" cy="19275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" name="Visio" r:id="rId3" imgW="4028140" imgH="1599229" progId="">
                  <p:embed/>
                </p:oleObj>
              </mc:Choice>
              <mc:Fallback>
                <p:oleObj name="Visio" r:id="rId3" imgW="4028140" imgH="1599229" progId="">
                  <p:embed/>
                  <p:pic>
                    <p:nvPicPr>
                      <p:cNvPr id="1024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7329" y="2575419"/>
                        <a:ext cx="4856216" cy="192755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5">
            <a:extLst>
              <a:ext uri="{FF2B5EF4-FFF2-40B4-BE49-F238E27FC236}">
                <a16:creationId xmlns:a16="http://schemas.microsoft.com/office/drawing/2014/main" id="{70F11530-E637-4164-B00B-DFFB456BDB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1715" y="2803265"/>
            <a:ext cx="1826141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800" b="1" dirty="0">
                <a:solidFill>
                  <a:schemeClr val="accent1"/>
                </a:solidFill>
                <a:latin typeface="+mj-lt"/>
              </a:rPr>
              <a:t>Implicit Design</a:t>
            </a:r>
          </a:p>
        </p:txBody>
      </p:sp>
    </p:spTree>
    <p:extLst>
      <p:ext uri="{BB962C8B-B14F-4D97-AF65-F5344CB8AC3E}">
        <p14:creationId xmlns:p14="http://schemas.microsoft.com/office/powerpoint/2010/main" val="39658259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CEDB43-A806-47AD-BECE-AFABE8111C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simplest test would be something like:</a:t>
            </a:r>
          </a:p>
          <a:p>
            <a:pPr lvl="1" eaLnBrk="1" hangingPunct="1"/>
            <a:r>
              <a:rPr lang="en-US" dirty="0"/>
              <a:t>A </a:t>
            </a:r>
            <a:r>
              <a:rPr lang="en-US" dirty="0" err="1"/>
              <a:t>GeneralAdmissionTicket</a:t>
            </a:r>
            <a:r>
              <a:rPr lang="en-US" dirty="0"/>
              <a:t> purchased on September 15, 2017 should be valid for a permanent exhibit on September 15, 2017</a:t>
            </a:r>
          </a:p>
          <a:p>
            <a:pPr eaLnBrk="1" hangingPunct="1"/>
            <a:r>
              <a:rPr lang="en-US" dirty="0"/>
              <a:t>Wait a minute … is that right?</a:t>
            </a:r>
          </a:p>
          <a:p>
            <a:pPr lvl="1" eaLnBrk="1" hangingPunct="1"/>
            <a:r>
              <a:rPr lang="en-US" dirty="0"/>
              <a:t>Is the ticket valid for 24 hours or only on the day of purchase?</a:t>
            </a:r>
          </a:p>
          <a:p>
            <a:pPr lvl="1" eaLnBrk="1" hangingPunct="1"/>
            <a:r>
              <a:rPr lang="en-US" dirty="0"/>
              <a:t>Ask customer …</a:t>
            </a:r>
          </a:p>
          <a:p>
            <a:pPr lvl="2" eaLnBrk="1" hangingPunct="1"/>
            <a:r>
              <a:rPr lang="en-US" dirty="0"/>
              <a:t>Apparently should be valid for 24 hours after purchase</a:t>
            </a:r>
          </a:p>
          <a:p>
            <a:pPr lvl="1" eaLnBrk="1" hangingPunct="1"/>
            <a:r>
              <a:rPr lang="en-US" dirty="0"/>
              <a:t>Note how quickly a potential misunderstanding has been resolved</a:t>
            </a:r>
          </a:p>
          <a:p>
            <a:pPr lvl="2" eaLnBrk="1" hangingPunct="1"/>
            <a:r>
              <a:rPr lang="en-US" dirty="0"/>
              <a:t>Before even a line of code has been written!</a:t>
            </a:r>
          </a:p>
          <a:p>
            <a:pPr eaLnBrk="1" hangingPunct="1"/>
            <a:r>
              <a:rPr lang="en-US" dirty="0"/>
              <a:t>Working with example inputs is helpful to nail down specifications</a:t>
            </a:r>
          </a:p>
          <a:p>
            <a:pPr lvl="1" eaLnBrk="1" hangingPunct="1"/>
            <a:r>
              <a:rPr lang="en-US" dirty="0"/>
              <a:t>Tests can become the specification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626DE05-B533-41D4-8EC9-DDDD961F7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 as Specification</a:t>
            </a:r>
          </a:p>
        </p:txBody>
      </p:sp>
    </p:spTree>
    <p:extLst>
      <p:ext uri="{BB962C8B-B14F-4D97-AF65-F5344CB8AC3E}">
        <p14:creationId xmlns:p14="http://schemas.microsoft.com/office/powerpoint/2010/main" val="147594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09DBA-58E3-4DDD-A510-E0F05AE7A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Testing Software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5F28C4-30AC-4964-8527-9AF0170E67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Managing software projects is hard</a:t>
            </a:r>
          </a:p>
          <a:p>
            <a:pPr lvl="1" eaLnBrk="1" hangingPunct="1"/>
            <a:r>
              <a:rPr lang="en-US" dirty="0"/>
              <a:t>Harder than most engineering disciplines</a:t>
            </a:r>
          </a:p>
          <a:p>
            <a:pPr eaLnBrk="1" hangingPunct="1"/>
            <a:r>
              <a:rPr lang="en-US" dirty="0"/>
              <a:t>A poor software development process leads to software that:</a:t>
            </a:r>
          </a:p>
          <a:p>
            <a:pPr lvl="1" eaLnBrk="1" hangingPunct="1"/>
            <a:r>
              <a:rPr lang="en-US" dirty="0"/>
              <a:t>Does not meet user requirements</a:t>
            </a:r>
          </a:p>
          <a:p>
            <a:pPr lvl="1" eaLnBrk="1" hangingPunct="1"/>
            <a:r>
              <a:rPr lang="en-US" dirty="0"/>
              <a:t>Overruns budget</a:t>
            </a:r>
          </a:p>
          <a:p>
            <a:pPr lvl="1" eaLnBrk="1" hangingPunct="1"/>
            <a:r>
              <a:rPr lang="en-US" dirty="0"/>
              <a:t>Is not stable/robust/reliable</a:t>
            </a:r>
          </a:p>
          <a:p>
            <a:pPr eaLnBrk="1" hangingPunct="1"/>
            <a:r>
              <a:rPr lang="en-US" dirty="0"/>
              <a:t>Why is software engineering so hard to “get right”?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38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0FCB3D-B505-4DFB-A322-E9A3E9FD16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simplest test would be something like:</a:t>
            </a:r>
          </a:p>
          <a:p>
            <a:pPr lvl="1" eaLnBrk="1" hangingPunct="1"/>
            <a:r>
              <a:rPr lang="en-US" dirty="0"/>
              <a:t>A </a:t>
            </a:r>
            <a:r>
              <a:rPr lang="en-US" dirty="0" err="1"/>
              <a:t>GeneralAdmissionTicket</a:t>
            </a:r>
            <a:r>
              <a:rPr lang="en-US" dirty="0"/>
              <a:t> purchased at 3 pm on September 15, 2017 should be valid for a permanent exhibit at 4 pm on September 15, 2017</a:t>
            </a:r>
          </a:p>
          <a:p>
            <a:pPr eaLnBrk="1" hangingPunct="1"/>
            <a:r>
              <a:rPr lang="en-US" dirty="0"/>
              <a:t>Is there any other test we should carry out so that the “date of purchase” or “24-hour” misunderstanding does not happen?</a:t>
            </a:r>
          </a:p>
          <a:p>
            <a:pPr lvl="1" eaLnBrk="1" hangingPunct="1"/>
            <a:r>
              <a:rPr lang="en-US" dirty="0"/>
              <a:t>Add it to list of tests we should carry out:</a:t>
            </a:r>
          </a:p>
          <a:p>
            <a:pPr lvl="2" eaLnBrk="1" hangingPunct="1"/>
            <a:r>
              <a:rPr lang="en-US" dirty="0"/>
              <a:t>Check whether it is valid for a permanent exhibit at 10 am on September 16, 2017</a:t>
            </a:r>
          </a:p>
          <a:p>
            <a:pPr lvl="2" eaLnBrk="1" hangingPunct="1"/>
            <a:r>
              <a:rPr lang="en-US" dirty="0"/>
              <a:t>Good idea to maintain list of tests to be written</a:t>
            </a:r>
          </a:p>
          <a:p>
            <a:pPr eaLnBrk="1" hangingPunct="1"/>
            <a:r>
              <a:rPr lang="en-US" dirty="0"/>
              <a:t>Now ready to write the actual test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4A6893-4B15-4E54-AE2B-FFD1B77A0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Simplest Test</a:t>
            </a:r>
          </a:p>
        </p:txBody>
      </p:sp>
    </p:spTree>
    <p:extLst>
      <p:ext uri="{BB962C8B-B14F-4D97-AF65-F5344CB8AC3E}">
        <p14:creationId xmlns:p14="http://schemas.microsoft.com/office/powerpoint/2010/main" val="13320465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F8F2351-BABF-4E8E-9D77-B765643283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JUnit 4, the test class is a plain Java object</a:t>
            </a:r>
          </a:p>
          <a:p>
            <a:pPr lvl="1" eaLnBrk="1" hangingPunct="1"/>
            <a:r>
              <a:rPr lang="en-US" dirty="0"/>
              <a:t>Annotate test methods with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@Test</a:t>
            </a:r>
            <a:r>
              <a:rPr lang="en-US" dirty="0"/>
              <a:t> annotation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997B53-5DFB-4D7E-A148-867965FB0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JUnit 4 Test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4CA6F2A4-49B1-4401-A144-EF62DA059F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6461" y="3093672"/>
            <a:ext cx="6934199" cy="2462213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package com.roi.museum;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import org.junit.Test;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GeneralAdmissionTicketTest {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@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void immediateEntryToPermanentExhibit()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88575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E4CE35-4A92-4ED4-B246-CB1BE16A22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order to write the test method, need to think about API design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The functionality needs to be invoked 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GeneralAdmissionTicket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dirty="0"/>
              <a:t>What is the easiest-to-use way to invoke desired functionality?</a:t>
            </a:r>
          </a:p>
          <a:p>
            <a:pPr lvl="1" eaLnBrk="1" hangingPunct="1"/>
            <a:r>
              <a:rPr lang="en-US" dirty="0"/>
              <a:t>Not easiest to implement</a:t>
            </a:r>
          </a:p>
          <a:p>
            <a:pPr lvl="1" eaLnBrk="1" hangingPunct="1"/>
            <a:r>
              <a:rPr lang="en-US" dirty="0"/>
              <a:t>Don’t think about performance optimizations yet</a:t>
            </a:r>
          </a:p>
          <a:p>
            <a:pPr lvl="1" eaLnBrk="1" hangingPunct="1"/>
            <a:r>
              <a:rPr lang="en-US" dirty="0"/>
              <a:t>Focus on usability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58158D-D270-4B4C-8360-DFFF0AF24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Aim of API Design: Usability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B80A9F4-C76B-4AD4-A7EC-469973EE4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7864" y="2360267"/>
            <a:ext cx="6840071" cy="584775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A GeneralAdmissionTicket purchased at 3 pm on September 15, 2017 should be valid for a permanent exhibit at 4 pm on September 15, 2017</a:t>
            </a:r>
          </a:p>
        </p:txBody>
      </p:sp>
    </p:spTree>
    <p:extLst>
      <p:ext uri="{BB962C8B-B14F-4D97-AF65-F5344CB8AC3E}">
        <p14:creationId xmlns:p14="http://schemas.microsoft.com/office/powerpoint/2010/main" val="25527592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36E0E0-D0A7-4A6D-985F-3E900FB77F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5762" y="1794194"/>
            <a:ext cx="4389915" cy="4086842"/>
          </a:xfrm>
        </p:spPr>
        <p:txBody>
          <a:bodyPr/>
          <a:lstStyle/>
          <a:p>
            <a:pPr eaLnBrk="1" hangingPunct="1"/>
            <a:r>
              <a:rPr lang="en-US" dirty="0"/>
              <a:t>Assume that you have the ideal API for the class under test</a:t>
            </a:r>
          </a:p>
          <a:p>
            <a:pPr lvl="1" eaLnBrk="1" hangingPunct="1"/>
            <a:r>
              <a:rPr lang="en-US" dirty="0"/>
              <a:t>Write the test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EBD2AA4-B24A-4EBD-8E8E-5758E52A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Test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49ADCB4A-842E-4190-A368-8D6F471AF9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986" y="1332275"/>
            <a:ext cx="6292459" cy="490448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package com.roi.museum;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332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java.time.LocalDateTime</a:t>
            </a: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java.time.Month;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import org.junit.Test;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GeneralAdmissionTicketTest {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@Test</a:t>
            </a: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immediateEntryToPermanentExhibit() {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purchaseDateTime = LocalDateTime.</a:t>
            </a: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Month.SEPTEMBER, 15, 15, 0, 0);</a:t>
            </a: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visitDateTime = LocalDateTime.</a:t>
            </a: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Month.SEPTEMBER, 15, 16, 0, 0);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Exhibit exhibit = new Exhibit("test", 300, true);</a:t>
            </a:r>
          </a:p>
          <a:p>
            <a:pPr>
              <a:lnSpc>
                <a:spcPts val="1465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GeneralAdmissionTicket ticket = new GeneralAdmissionTicket(purchaseDateTime);</a:t>
            </a: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System.</a:t>
            </a: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out.println(ticket.isValid(exhibit, visitDateTime));</a:t>
            </a:r>
          </a:p>
          <a:p>
            <a:pPr>
              <a:lnSpc>
                <a:spcPts val="1465"/>
              </a:lnSpc>
            </a:pP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1465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03706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0FABC7-91A0-4D7C-8012-B473346456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Of course, the test code on the previous slide doesn’t compile</a:t>
            </a:r>
          </a:p>
          <a:p>
            <a:pPr lvl="1" eaLnBrk="1" hangingPunct="1"/>
            <a:r>
              <a:rPr lang="en-US" dirty="0"/>
              <a:t>No class named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GeneralAdmissionTicket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dirty="0"/>
              <a:t>Now write class and give it a bare bones implementation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1B738C6-C5AA-4FA6-B109-77A93CFEA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Test to Compile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2A893E1F-CBD3-4612-A16A-B28C35D1F9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1310" y="2945228"/>
            <a:ext cx="8490453" cy="332398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package com.roi.museum;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java.time.LocalDateTime;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GeneralAdmissionTicket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LocalDateTime purchaseDateTime;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public GeneralAdmissionTicket(LocalDateTime purchaseDateTime)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this.purchaseDateTime = purchaseDateTime;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public boolean isValid(Exhibit e, LocalDateTime visitDateTime){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false;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5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799156"/>
            <a:chOff x="4399685" y="655859"/>
            <a:chExt cx="4853993" cy="2799156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JUnit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20665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 err="1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setUp</a:t>
              </a: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 and teardown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181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Assertions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0264448"/>
      </p:ext>
    </p:extLst>
  </p:cSld>
  <p:clrMapOvr>
    <a:masterClrMapping/>
  </p:clrMapOvr>
  <p:transition spd="slow">
    <p:push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B5C98A-F37D-48C8-8F72-89FAB159FE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5762" y="1794194"/>
            <a:ext cx="4478406" cy="4086842"/>
          </a:xfrm>
        </p:spPr>
        <p:txBody>
          <a:bodyPr/>
          <a:lstStyle/>
          <a:p>
            <a:pPr eaLnBrk="1" hangingPunct="1"/>
            <a:r>
              <a:rPr lang="en-US" sz="1800" dirty="0"/>
              <a:t>The fail method is a public static method of the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800" dirty="0"/>
              <a:t> class</a:t>
            </a:r>
          </a:p>
          <a:p>
            <a:pPr lvl="1" eaLnBrk="1" hangingPunct="1"/>
            <a:r>
              <a:rPr lang="en-US" dirty="0"/>
              <a:t>Simply delegate to that class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AF4CDB-CEE2-48C0-A02D-9C4F0A306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Failing Test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E18C069E-A2CF-4873-8FE9-8363F4F3D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4168" y="1390791"/>
            <a:ext cx="6626940" cy="489364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com.roi.museum;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java.time.LocalDateTime;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java.time.Month;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org.junit.Assert;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import org.junit.Test;</a:t>
            </a:r>
          </a:p>
          <a:p>
            <a:pPr>
              <a:lnSpc>
                <a:spcPts val="1465"/>
              </a:lnSpc>
            </a:pP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GeneralAdmissionTicketTest {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@Test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immediateEntryToPermanentExhibit() {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purchaseDateTime = LocalDateTime.of(2017, Month.SEPTEMBER, 15, 15, 0, 0);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visitDateTime = LocalDateTime.of(2017, Month.SEPTEMBER, 15, 16, 0, 0);</a:t>
            </a:r>
          </a:p>
          <a:p>
            <a:pPr>
              <a:lnSpc>
                <a:spcPts val="1465"/>
              </a:lnSpc>
            </a:pP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Exhibit exhibit = new Exhibit("test", 300, true);</a:t>
            </a:r>
          </a:p>
          <a:p>
            <a:pPr>
              <a:lnSpc>
                <a:spcPts val="1465"/>
              </a:lnSpc>
            </a:pP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GeneralAdmissionTicket ticket = new GeneralAdmissionTicket(purchaseDateTime);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(ticket.isValid(exhibit, visitDateTime)) {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 </a:t>
            </a:r>
            <a:r>
              <a:rPr lang="en-US" sz="11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ok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} else {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Assert.fail("Ticket should have been valid");</a:t>
            </a:r>
          </a:p>
          <a:p>
            <a:pPr>
              <a:lnSpc>
                <a:spcPts val="1465"/>
              </a:lnSpc>
            </a:pP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ts val="1465"/>
              </a:lnSpc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64890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521F704-6B53-445E-AA41-D18AD4A97F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The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800" dirty="0"/>
              <a:t> class has many methods that are commonly delegated to</a:t>
            </a:r>
          </a:p>
          <a:p>
            <a:pPr lvl="1" eaLnBrk="1" hangingPunct="1"/>
            <a:r>
              <a:rPr lang="en-US" dirty="0"/>
              <a:t>Can be convenient to import all these methods using a static import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A4B5A3-A605-41C4-ACE9-99F3C778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Imports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D55774C7-3F4B-4D80-A564-9327D5B3BD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0417" y="2578463"/>
            <a:ext cx="9606287" cy="376449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com.roi.museum;</a:t>
            </a:r>
          </a:p>
          <a:p>
            <a:pPr>
              <a:lnSpc>
                <a:spcPts val="1332"/>
              </a:lnSpc>
            </a:pP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static org.junit.Assert.fail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java.time.LocalDateTime;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java.time.Month;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org.junit.Test;</a:t>
            </a:r>
          </a:p>
          <a:p>
            <a:pPr>
              <a:lnSpc>
                <a:spcPts val="1332"/>
              </a:lnSpc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GeneralAdmissionTicketTest {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@Test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immediateEntryToPermanentExhibit() {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purchaseDateTime = LocalDateTime.of(2017, Month.SEPTEMBER, 15, 15, 0, 0);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LocalDateTime visitDateTime = LocalDateTime.of(2017, Month.SEPTEMBER, 15, 16, 0, 0);</a:t>
            </a:r>
          </a:p>
          <a:p>
            <a:pPr>
              <a:lnSpc>
                <a:spcPts val="1332"/>
              </a:lnSpc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Exhibit exhibit = new Exhibit("test", 300, true);</a:t>
            </a:r>
          </a:p>
          <a:p>
            <a:pPr>
              <a:lnSpc>
                <a:spcPts val="1332"/>
              </a:lnSpc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GeneralAdmissionTicket ticket = new GeneralAdmissionTicket(purchaseDateTime);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if (ticket.isValid(exhibit, visitDateTime)) {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 </a:t>
            </a:r>
            <a:r>
              <a:rPr lang="en-US" sz="12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ok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} else {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fail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("Ticket should have been valid");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ts val="1332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DCBB6B-B947-4B53-ABB9-CA82397E11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6366" y="1575018"/>
            <a:ext cx="2002325" cy="18158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dirty="0">
                <a:latin typeface="+mj-lt"/>
              </a:rPr>
              <a:t>Static imports are disallowed in many organizations as part of a clean coding style. Other organizations prefer the wildcard mode. Check before you use static imports.</a:t>
            </a:r>
          </a:p>
        </p:txBody>
      </p:sp>
    </p:spTree>
    <p:extLst>
      <p:ext uri="{BB962C8B-B14F-4D97-AF65-F5344CB8AC3E}">
        <p14:creationId xmlns:p14="http://schemas.microsoft.com/office/powerpoint/2010/main" val="34320678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B7F47AD-D16E-4D85-8DE6-F536A11B6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The idiom in our example is quite common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marL="0" indent="0">
              <a:buNone/>
            </a:pPr>
            <a:endParaRPr lang="en-US" sz="533" dirty="0"/>
          </a:p>
          <a:p>
            <a:pPr eaLnBrk="1" hangingPunct="1"/>
            <a:r>
              <a:rPr lang="en-US" dirty="0"/>
              <a:t>JUnit provides a convenient shorthand method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assertTrue</a:t>
            </a:r>
            <a:r>
              <a:rPr lang="en-US" dirty="0"/>
              <a:t> is a public static method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dirty="0"/>
              <a:t> (JUnit 4)</a:t>
            </a:r>
          </a:p>
          <a:p>
            <a:pPr eaLnBrk="1" hangingPunct="1"/>
            <a:r>
              <a:rPr lang="en-US" dirty="0"/>
              <a:t>The reason String is optional</a:t>
            </a:r>
            <a:br>
              <a:rPr lang="en-US" dirty="0"/>
            </a:br>
            <a:endParaRPr lang="en-US" dirty="0"/>
          </a:p>
          <a:p>
            <a:pPr lvl="1" eaLnBrk="1" hangingPunct="1"/>
            <a:endParaRPr lang="en-US" sz="1465" dirty="0"/>
          </a:p>
          <a:p>
            <a:pPr lvl="1" eaLnBrk="1" hangingPunct="1"/>
            <a:r>
              <a:rPr lang="en-US" dirty="0"/>
              <a:t>Best practice is to have reason in methods with multiple assertions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0FD356-6108-4BD6-8B1A-CE93E794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assertTrue</a:t>
            </a:r>
            <a:endParaRPr lang="en-US" dirty="0">
              <a:latin typeface="+mj-lt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297DBCF4-2E54-41CC-A28B-EB091FD14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458" y="2242257"/>
            <a:ext cx="8134639" cy="1015663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if (ticket.isValid(exhibit, visitDateTime)){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 // ok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 else 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    fail("Ticket to permanent exhibit 1-hr later should have been valid");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30AB7F7B-E1A1-40DD-87BF-4C148AE177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2342" y="3668211"/>
            <a:ext cx="8287316" cy="523220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latin typeface="Courier New" pitchFamily="49" charset="0"/>
              </a:rPr>
              <a:t>assertTrue("Ticket to permanent exhibit 1-hr later should have been valid",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			ticket.isValid(exhibit, visitDateTime));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A9C3A8BE-FFCC-420A-90D6-7BE7218440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7062" y="4987973"/>
            <a:ext cx="5907741" cy="30777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latin typeface="Courier New" pitchFamily="49" charset="0"/>
              </a:rPr>
              <a:t>assertTrue( ticket.isValid(exhibit, visitDateTime) );</a:t>
            </a:r>
          </a:p>
        </p:txBody>
      </p:sp>
    </p:spTree>
    <p:extLst>
      <p:ext uri="{BB962C8B-B14F-4D97-AF65-F5344CB8AC3E}">
        <p14:creationId xmlns:p14="http://schemas.microsoft.com/office/powerpoint/2010/main" val="33504422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64DDC41-CB01-4BAE-A439-75C5FC7F1B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Another common idiom is to check whether result matches expected result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959C28-B7C0-4398-9DD2-714417A9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assertEquals</a:t>
            </a:r>
            <a:endParaRPr lang="en-US" dirty="0">
              <a:latin typeface="+mj-lt"/>
            </a:endParaRPr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152156B0-67B4-47D6-A56A-151DAE5AF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8056" y="4918664"/>
            <a:ext cx="7855887" cy="962372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ine 11">
            <a:extLst>
              <a:ext uri="{FF2B5EF4-FFF2-40B4-BE49-F238E27FC236}">
                <a16:creationId xmlns:a16="http://schemas.microsoft.com/office/drawing/2014/main" id="{FF719D97-9831-4717-A587-E23D9DBEB9A7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1949" y="4358764"/>
            <a:ext cx="2277176" cy="1011284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  <p:sp>
        <p:nvSpPr>
          <p:cNvPr id="10" name="Line 12">
            <a:extLst>
              <a:ext uri="{FF2B5EF4-FFF2-40B4-BE49-F238E27FC236}">
                <a16:creationId xmlns:a16="http://schemas.microsoft.com/office/drawing/2014/main" id="{E9F071B6-C572-41BA-B40F-E35AA19464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4124" y="3929792"/>
            <a:ext cx="3213981" cy="1440254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  <p:sp>
        <p:nvSpPr>
          <p:cNvPr id="11" name="Line 13">
            <a:extLst>
              <a:ext uri="{FF2B5EF4-FFF2-40B4-BE49-F238E27FC236}">
                <a16:creationId xmlns:a16="http://schemas.microsoft.com/office/drawing/2014/main" id="{614C4E4F-9558-4CAD-BE14-633DFBE7040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0742" y="3929792"/>
            <a:ext cx="1946495" cy="1440254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3E806E70-1457-4226-B483-5D442A7FC6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4407" y="2536314"/>
            <a:ext cx="7832755" cy="523220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b="1" dirty="0">
                <a:latin typeface="Courier New" pitchFamily="49" charset="0"/>
              </a:rPr>
              <a:t>assertEquals</a:t>
            </a:r>
            <a:r>
              <a:rPr lang="en-US" dirty="0">
                <a:latin typeface="Courier New" pitchFamily="49" charset="0"/>
              </a:rPr>
              <a:t>("Ticket to permanent exhibit 1-hr later should be valid",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	true, ticket.isValid(exhibit, visitDateTime));</a:t>
            </a:r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F4A9F10D-9561-42D3-8B63-D213100D7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985" y="3617446"/>
            <a:ext cx="1524000" cy="381001"/>
          </a:xfrm>
          <a:prstGeom prst="wedgeRectCallout">
            <a:avLst>
              <a:gd name="adj1" fmla="val -19410"/>
              <a:gd name="adj2" fmla="val -211183"/>
            </a:avLst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Expected value</a:t>
            </a: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DCB1476F-5065-403F-9232-FD2C37660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85" y="3617446"/>
            <a:ext cx="1813559" cy="838200"/>
          </a:xfrm>
          <a:prstGeom prst="wedgeRectCallout">
            <a:avLst>
              <a:gd name="adj1" fmla="val 60898"/>
              <a:gd name="adj2" fmla="val -146556"/>
            </a:avLst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This reason will be part of JUnit report if this test fails</a:t>
            </a:r>
          </a:p>
        </p:txBody>
      </p:sp>
      <p:sp>
        <p:nvSpPr>
          <p:cNvPr id="15" name="AutoShape 8">
            <a:extLst>
              <a:ext uri="{FF2B5EF4-FFF2-40B4-BE49-F238E27FC236}">
                <a16:creationId xmlns:a16="http://schemas.microsoft.com/office/drawing/2014/main" id="{1D2F6B77-3BA3-4A80-99EE-DA0A5BE07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4584" y="3617446"/>
            <a:ext cx="1524000" cy="381001"/>
          </a:xfrm>
          <a:prstGeom prst="wedgeRectCallout">
            <a:avLst>
              <a:gd name="adj1" fmla="val -107150"/>
              <a:gd name="adj2" fmla="val -203350"/>
            </a:avLst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Computed value</a:t>
            </a:r>
          </a:p>
        </p:txBody>
      </p:sp>
    </p:spTree>
    <p:extLst>
      <p:ext uri="{BB962C8B-B14F-4D97-AF65-F5344CB8AC3E}">
        <p14:creationId xmlns:p14="http://schemas.microsoft.com/office/powerpoint/2010/main" val="330849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19566BE-D42B-48C0-925B-DA5CCE20D7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Software cannot be built and then used without change</a:t>
            </a:r>
          </a:p>
          <a:p>
            <a:pPr lvl="1" eaLnBrk="1" hangingPunct="1"/>
            <a:r>
              <a:rPr lang="en-US" dirty="0"/>
              <a:t>No such thing as “throwaway” software</a:t>
            </a:r>
          </a:p>
          <a:p>
            <a:pPr eaLnBrk="1" hangingPunct="1"/>
            <a:r>
              <a:rPr lang="en-US" dirty="0"/>
              <a:t>When designing software, need to plan for change</a:t>
            </a:r>
          </a:p>
          <a:p>
            <a:pPr lvl="1" eaLnBrk="1" hangingPunct="1"/>
            <a:r>
              <a:rPr lang="en-US" dirty="0"/>
              <a:t>Business plans may have changed</a:t>
            </a:r>
          </a:p>
          <a:p>
            <a:pPr lvl="2" eaLnBrk="1" hangingPunct="1"/>
            <a:r>
              <a:rPr lang="en-US" dirty="0"/>
              <a:t>Need to account for new scenarios</a:t>
            </a:r>
          </a:p>
          <a:p>
            <a:pPr lvl="2" eaLnBrk="1" hangingPunct="1"/>
            <a:r>
              <a:rPr lang="en-US" dirty="0"/>
              <a:t>New business rules</a:t>
            </a:r>
          </a:p>
          <a:p>
            <a:pPr lvl="1" eaLnBrk="1" hangingPunct="1"/>
            <a:r>
              <a:rPr lang="en-US" dirty="0"/>
              <a:t>Quite common for customers to change their mind</a:t>
            </a:r>
          </a:p>
          <a:p>
            <a:pPr lvl="2" eaLnBrk="1" hangingPunct="1"/>
            <a:r>
              <a:rPr lang="en-US" dirty="0"/>
              <a:t>May not have understood implications</a:t>
            </a:r>
          </a:p>
          <a:p>
            <a:pPr lvl="1" eaLnBrk="1" hangingPunct="1"/>
            <a:r>
              <a:rPr lang="en-US" dirty="0"/>
              <a:t>Technology environment may have changed</a:t>
            </a:r>
          </a:p>
          <a:p>
            <a:pPr lvl="2" eaLnBrk="1" hangingPunct="1"/>
            <a:r>
              <a:rPr lang="en-US" dirty="0"/>
              <a:t>Don’t want to build software on obsolete platforms</a:t>
            </a:r>
          </a:p>
          <a:p>
            <a:pPr lvl="1" eaLnBrk="1" hangingPunct="1"/>
            <a:r>
              <a:rPr lang="en-US" dirty="0"/>
              <a:t>Called </a:t>
            </a:r>
            <a:r>
              <a:rPr lang="en-US" i="1" dirty="0">
                <a:latin typeface="Century Schoolbook" panose="02040604050505020304" pitchFamily="18" charset="0"/>
              </a:rPr>
              <a:t>extensibility</a:t>
            </a:r>
          </a:p>
          <a:p>
            <a:pPr eaLnBrk="1" hangingPunct="1"/>
            <a:r>
              <a:rPr lang="en-US" dirty="0"/>
              <a:t>What is the impact of software being constantly changed?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9B6EA8-47DF-40C5-805D-0A1BBF31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Extensibility</a:t>
            </a:r>
          </a:p>
        </p:txBody>
      </p:sp>
    </p:spTree>
    <p:extLst>
      <p:ext uri="{BB962C8B-B14F-4D97-AF65-F5344CB8AC3E}">
        <p14:creationId xmlns:p14="http://schemas.microsoft.com/office/powerpoint/2010/main" val="1479648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CAF1CC-B49E-40EC-898C-776C26D7F8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When comparing floating point values, can be useful to specify tolerance</a:t>
            </a:r>
          </a:p>
          <a:p>
            <a:pPr lvl="1" eaLnBrk="1" hangingPunct="1"/>
            <a:r>
              <a:rPr lang="en-US" dirty="0"/>
              <a:t>Otherwise, due to roundoff, values may not be identical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33FB98-A1E7-4CAF-AA67-48338C1C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Tolerance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02A47AB3-A293-4F16-ADB4-8C5914A2F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392" y="2813197"/>
            <a:ext cx="7187016" cy="83061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599" dirty="0">
                <a:latin typeface="Courier New" pitchFamily="49" charset="0"/>
              </a:rPr>
              <a:t>double expectedValue = 12.5;</a:t>
            </a:r>
          </a:p>
          <a:p>
            <a:pPr eaLnBrk="1" hangingPunct="1"/>
            <a:r>
              <a:rPr lang="en-US" sz="1599" dirty="0">
                <a:latin typeface="Courier New" pitchFamily="49" charset="0"/>
              </a:rPr>
              <a:t>double computedValue = 12 + 1.0 / 2;</a:t>
            </a:r>
          </a:p>
          <a:p>
            <a:pPr eaLnBrk="1" hangingPunct="1"/>
            <a:r>
              <a:rPr lang="en-US" sz="1599" b="1" dirty="0">
                <a:latin typeface="Courier New" pitchFamily="49" charset="0"/>
              </a:rPr>
              <a:t>assertEquals</a:t>
            </a:r>
            <a:r>
              <a:rPr lang="en-US" sz="1599" dirty="0">
                <a:latin typeface="Courier New" pitchFamily="49" charset="0"/>
              </a:rPr>
              <a:t>(expectedValue, computedValue, 0.001 );</a:t>
            </a:r>
          </a:p>
        </p:txBody>
      </p:sp>
      <p:sp>
        <p:nvSpPr>
          <p:cNvPr id="9" name="AutoShape 5">
            <a:extLst>
              <a:ext uri="{FF2B5EF4-FFF2-40B4-BE49-F238E27FC236}">
                <a16:creationId xmlns:a16="http://schemas.microsoft.com/office/drawing/2014/main" id="{9B3EAEFD-C435-496C-B6AD-F9E998458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9860" y="4514067"/>
            <a:ext cx="3139289" cy="1219200"/>
          </a:xfrm>
          <a:prstGeom prst="wedgeRectCallout">
            <a:avLst>
              <a:gd name="adj1" fmla="val -18352"/>
              <a:gd name="adj2" fmla="val -125782"/>
            </a:avLst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Tolerance:</a:t>
            </a: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  <a:p>
            <a:r>
              <a:rPr lang="en-US" dirty="0">
                <a:solidFill>
                  <a:schemeClr val="tx1"/>
                </a:solidFill>
                <a:latin typeface="+mj-lt"/>
              </a:rPr>
              <a:t>1.0000 and 0.9999 will be considered equal because difference is 10E-4 which is less than 10E-3</a:t>
            </a:r>
          </a:p>
        </p:txBody>
      </p:sp>
    </p:spTree>
    <p:extLst>
      <p:ext uri="{BB962C8B-B14F-4D97-AF65-F5344CB8AC3E}">
        <p14:creationId xmlns:p14="http://schemas.microsoft.com/office/powerpoint/2010/main" val="18947775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EF78EE-BAF7-4F2D-9FD7-D6ADC6214E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Now that we have a unit test and a red-bar, move on to next step in TDD</a:t>
            </a:r>
          </a:p>
          <a:p>
            <a:pPr lvl="1" eaLnBrk="1" hangingPunct="1"/>
            <a:r>
              <a:rPr lang="en-US" dirty="0"/>
              <a:t>Write code to make the unit test pass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Flesh out the skeleton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GeneralAdmissionTicket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 eaLnBrk="1" hangingPunct="1"/>
            <a:r>
              <a:rPr lang="en-US" dirty="0"/>
              <a:t>Only enough to make the test pass</a:t>
            </a:r>
          </a:p>
          <a:p>
            <a:pPr lvl="2" eaLnBrk="1" hangingPunct="1"/>
            <a:r>
              <a:rPr lang="en-US" dirty="0"/>
              <a:t>What is the simplest implementation that will make the test pass?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B4C82A7-1273-4220-9ABC-DC894588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Next Step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5B7F2E7-6886-46FD-9984-AB23A5BA550C}"/>
              </a:ext>
            </a:extLst>
          </p:cNvPr>
          <p:cNvGrpSpPr/>
          <p:nvPr/>
        </p:nvGrpSpPr>
        <p:grpSpPr>
          <a:xfrm>
            <a:off x="3945442" y="2876940"/>
            <a:ext cx="4316238" cy="1921350"/>
            <a:chOff x="4800600" y="1048863"/>
            <a:chExt cx="4316238" cy="1921350"/>
          </a:xfrm>
        </p:grpSpPr>
        <p:graphicFrame>
          <p:nvGraphicFramePr>
            <p:cNvPr id="9" name="Object 5">
              <a:extLst>
                <a:ext uri="{FF2B5EF4-FFF2-40B4-BE49-F238E27FC236}">
                  <a16:creationId xmlns:a16="http://schemas.microsoft.com/office/drawing/2014/main" id="{26058749-7714-4668-9F1F-C2C34B73055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9" name="Visio" r:id="rId4" imgW="4028140" imgH="1599229" progId="">
                    <p:embed/>
                  </p:oleObj>
                </mc:Choice>
                <mc:Fallback>
                  <p:oleObj name="Visio" r:id="rId4" imgW="4028140" imgH="1599229" progId="">
                    <p:embed/>
                    <p:pic>
                      <p:nvPicPr>
                        <p:cNvPr id="14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557CB5C4-BEDE-4278-986D-563956EA2D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D4DDCF9C-0FB1-4068-B2AC-EAED5FE03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A03FD0B5-F5F5-44E9-B9AD-EEBB15008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37799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2C9944-E1F8-4311-85E4-A820AB14AE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sz="1800" dirty="0"/>
              <a:t>The simplest way to get a green bar is to always return true</a:t>
            </a:r>
          </a:p>
          <a:p>
            <a:pPr lvl="1" eaLnBrk="1" hangingPunct="1"/>
            <a:r>
              <a:rPr lang="en-US" dirty="0"/>
              <a:t>In reality, you will bite off chunks a bit larger than this</a:t>
            </a:r>
          </a:p>
          <a:p>
            <a:pPr lvl="1" eaLnBrk="1" hangingPunct="1"/>
            <a:r>
              <a:rPr lang="en-US" dirty="0"/>
              <a:t>Will learn over time what your chunk size is</a:t>
            </a:r>
          </a:p>
          <a:p>
            <a:pPr lvl="2" eaLnBrk="1" hangingPunct="1"/>
            <a:r>
              <a:rPr lang="en-US" sz="1800" dirty="0"/>
              <a:t>If the chunk is too large, you’ll end up missing some tests, so start small</a:t>
            </a:r>
            <a:br>
              <a:rPr lang="en-US" sz="1800" dirty="0"/>
            </a:br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pPr lvl="2"/>
            <a:endParaRPr lang="en-US" sz="1800" dirty="0"/>
          </a:p>
          <a:p>
            <a:r>
              <a:rPr lang="en-US" sz="1800" dirty="0"/>
              <a:t>Once we make the change to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GeneralAdmissionTicket</a:t>
            </a:r>
            <a:r>
              <a:rPr lang="en-US" sz="1800" dirty="0"/>
              <a:t>, should get green bar</a:t>
            </a:r>
          </a:p>
          <a:p>
            <a:pPr lvl="1"/>
            <a:r>
              <a:rPr lang="en-US" dirty="0"/>
              <a:t>Why? … What next?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4BDF5A2-6A04-4ABD-BE09-2A994E8E4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Simplest Green Bar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0815CB0A-AE87-40BF-80EB-57D225ABAE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3326" y="2994049"/>
            <a:ext cx="9353690" cy="230832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 dirty="0">
                <a:latin typeface="Courier New" pitchFamily="49" charset="0"/>
              </a:rPr>
              <a:t>package com.roi.museum;</a:t>
            </a:r>
          </a:p>
          <a:p>
            <a:pPr eaLnBrk="1" hangingPunct="1"/>
            <a:endParaRPr lang="en-US" sz="1200" dirty="0">
              <a:latin typeface="Courier New" pitchFamily="49" charset="0"/>
            </a:endParaRP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import java.time.LocalDateTime;</a:t>
            </a:r>
          </a:p>
          <a:p>
            <a:pPr eaLnBrk="1" hangingPunct="1"/>
            <a:endParaRPr lang="en-US" sz="1200" dirty="0">
              <a:latin typeface="Courier New" pitchFamily="49" charset="0"/>
            </a:endParaRP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public class GeneralAdmissionTicket 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public GeneralAdmissionTicket(LocalDateTime purchaseDateTime){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	</a:t>
            </a:r>
            <a:r>
              <a:rPr lang="en-US" sz="1200" b="1" dirty="0">
                <a:latin typeface="Courier New" pitchFamily="49" charset="0"/>
              </a:rPr>
              <a:t>...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}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public boolean isValid(Exhibit e, LocalDateTime visitDateTime){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	return </a:t>
            </a:r>
            <a:r>
              <a:rPr lang="en-US" sz="1200" b="1" dirty="0">
                <a:latin typeface="Courier New" pitchFamily="49" charset="0"/>
              </a:rPr>
              <a:t>true; // really?!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	}</a:t>
            </a:r>
          </a:p>
          <a:p>
            <a:pPr eaLnBrk="1" hangingPunct="1"/>
            <a:r>
              <a:rPr lang="en-US" sz="1200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01094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1DD0F3-2D07-4AF9-9650-36EDA268EA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There is really nothing to refactor just yet, so on to next iteration</a:t>
            </a:r>
          </a:p>
          <a:p>
            <a:pPr lvl="1" eaLnBrk="1" hangingPunct="1"/>
            <a:r>
              <a:rPr lang="en-US" dirty="0"/>
              <a:t>Obviously, implementation is not complete</a:t>
            </a:r>
          </a:p>
          <a:p>
            <a:pPr lvl="1" eaLnBrk="1" hangingPunct="1"/>
            <a:r>
              <a:rPr lang="en-US" dirty="0"/>
              <a:t>How do we get a red bar again?</a:t>
            </a:r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EA119D-AF79-4457-8F57-F197D1D35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1E20FCA-4083-445C-B569-F9F6BDB62760}"/>
              </a:ext>
            </a:extLst>
          </p:cNvPr>
          <p:cNvGrpSpPr/>
          <p:nvPr/>
        </p:nvGrpSpPr>
        <p:grpSpPr>
          <a:xfrm>
            <a:off x="3945442" y="3390900"/>
            <a:ext cx="4316238" cy="1921350"/>
            <a:chOff x="4800600" y="1048863"/>
            <a:chExt cx="4316238" cy="1921350"/>
          </a:xfrm>
        </p:grpSpPr>
        <p:graphicFrame>
          <p:nvGraphicFramePr>
            <p:cNvPr id="9" name="Object 5">
              <a:extLst>
                <a:ext uri="{FF2B5EF4-FFF2-40B4-BE49-F238E27FC236}">
                  <a16:creationId xmlns:a16="http://schemas.microsoft.com/office/drawing/2014/main" id="{B46BA5F4-BFCE-46E7-8FA7-16DA158D088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9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15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2947F555-6635-4675-B8B0-3E5F7A8F44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64D09BBF-5556-43D4-8080-952421D82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ECEC06DA-E281-4C78-91BC-5D5C4EEC7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41931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DD76C31-25F0-44AA-9094-6419A7E5F7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This is the test we already have: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>
              <a:spcBef>
                <a:spcPts val="0"/>
              </a:spcBef>
            </a:pPr>
            <a:endParaRPr lang="en-US" sz="1000" dirty="0"/>
          </a:p>
          <a:p>
            <a:pPr eaLnBrk="1" hangingPunct="1"/>
            <a:r>
              <a:rPr lang="en-US" dirty="0"/>
              <a:t>This is the implementation we currently have: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Need to pass in an input for which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isValid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should evaluate to “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US" dirty="0"/>
              <a:t>”</a:t>
            </a:r>
          </a:p>
          <a:p>
            <a:pPr lvl="1" eaLnBrk="1" hangingPunct="1"/>
            <a:r>
              <a:rPr lang="en-US" dirty="0"/>
              <a:t>Have two choices:</a:t>
            </a:r>
          </a:p>
          <a:p>
            <a:pPr lvl="2" eaLnBrk="1" hangingPunct="1"/>
            <a:r>
              <a:rPr lang="en-US" dirty="0"/>
              <a:t>Pass in an visiting exhibit (non-permanent)</a:t>
            </a:r>
          </a:p>
          <a:p>
            <a:pPr lvl="2" eaLnBrk="1" hangingPunct="1"/>
            <a:r>
              <a:rPr lang="en-US" dirty="0"/>
              <a:t>Pass in a time more than 24 hours later</a:t>
            </a:r>
          </a:p>
          <a:p>
            <a:pPr lvl="1" eaLnBrk="1" hangingPunct="1"/>
            <a:r>
              <a:rPr lang="en-US" dirty="0"/>
              <a:t>Which case do you think would be easier to implement in the class under test?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FFE5B5C-3171-4FC0-9688-296CF8FCC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Next Test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04BBD79-3DB3-4554-A153-F45307F9E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7871" y="2284288"/>
            <a:ext cx="6723529" cy="5847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+mj-lt"/>
              </a:rPr>
              <a:t>A GeneralAdmissionTicket purchased at 3 pm on September 15, 2017 should be valid for a permanent exhibit at 4 pm on September 15, 2017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9C1CD561-D96C-4B05-817B-9067927A60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5968" y="3560614"/>
            <a:ext cx="7080063" cy="73866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latin typeface="Courier New" pitchFamily="49" charset="0"/>
              </a:rPr>
              <a:t>public boolean isValid(Exhibit e, LocalDateTime visitDateTime){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return </a:t>
            </a:r>
            <a:r>
              <a:rPr lang="en-US" b="1" dirty="0">
                <a:latin typeface="Courier New" pitchFamily="49" charset="0"/>
              </a:rPr>
              <a:t>true; // really?!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583814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6CF504-C18D-4C10-ADF5-C080F2E4B3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Create a second test method</a:t>
            </a:r>
          </a:p>
          <a:p>
            <a:pPr lvl="1" eaLnBrk="1" hangingPunct="1"/>
            <a:r>
              <a:rPr lang="en-US" dirty="0"/>
              <a:t>This one should pass in a visiting exhibit</a:t>
            </a:r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pPr lvl="2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673BE81-5BA7-4314-AFB0-B41914C31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for Visiting Exhibit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5C17A9A3-B6BC-4672-879C-60F45D1471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6387" y="2552237"/>
            <a:ext cx="10364113" cy="379071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public class GeneralAdmissionTicketTest {</a:t>
            </a:r>
          </a:p>
          <a:p>
            <a:pPr eaLnBrk="1" hangingPunct="1">
              <a:lnSpc>
                <a:spcPts val="1599"/>
              </a:lnSpc>
            </a:pPr>
            <a:endParaRPr lang="en-US" sz="1465" dirty="0">
              <a:latin typeface="Courier New" pitchFamily="49" charset="0"/>
            </a:endParaRP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@Test public void immediateEntryToPermanentExhibit(){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LocalDateTime purchaseDateTime = …;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LocalDateTime visitDateTime    = …;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Exhibit exhibit = new Exhibit("test",300,</a:t>
            </a:r>
            <a:r>
              <a:rPr lang="en-US" sz="1465" b="1" dirty="0">
                <a:latin typeface="Courier New" pitchFamily="49" charset="0"/>
              </a:rPr>
              <a:t>true);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GeneralAdmissionTicket ticket = new GeneralAdmissionTicket(purchaseDateTime);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</a:t>
            </a:r>
            <a:r>
              <a:rPr lang="en-US" sz="1465" b="1" dirty="0">
                <a:latin typeface="Courier New" pitchFamily="49" charset="0"/>
              </a:rPr>
              <a:t>assertTrue(ticket.isValid</a:t>
            </a:r>
            <a:r>
              <a:rPr lang="en-US" sz="1465" dirty="0">
                <a:latin typeface="Courier New" pitchFamily="49" charset="0"/>
              </a:rPr>
              <a:t>(exhibit, visitDateTime));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}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	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@Test public void immediateEntryToVisitingExhibit(){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LocalDateTime purchaseDateTime = …;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LocalDateTime visitDateTime    = …;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Exhibit   = new Exhibit("test",300,</a:t>
            </a:r>
            <a:r>
              <a:rPr lang="en-US" sz="1465" b="1" dirty="0">
                <a:latin typeface="Courier New" pitchFamily="49" charset="0"/>
              </a:rPr>
              <a:t>false);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GeneralAdmissionTicket ticket = new GeneralAdmissionTicket(purchaseDateTime);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  </a:t>
            </a:r>
            <a:r>
              <a:rPr lang="en-US" sz="1465" b="1" dirty="0">
                <a:latin typeface="Courier New" pitchFamily="49" charset="0"/>
              </a:rPr>
              <a:t>assertFalse(ticket.isValid</a:t>
            </a:r>
            <a:r>
              <a:rPr lang="en-US" sz="1465" dirty="0">
                <a:latin typeface="Courier New" pitchFamily="49" charset="0"/>
              </a:rPr>
              <a:t>(exhibit, visitDateTime));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  }</a:t>
            </a:r>
          </a:p>
          <a:p>
            <a:pPr eaLnBrk="1" hangingPunct="1">
              <a:lnSpc>
                <a:spcPts val="1599"/>
              </a:lnSpc>
            </a:pPr>
            <a:r>
              <a:rPr lang="en-US" sz="1465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21837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183BF5-7062-4F47-8C48-B744281CBC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Now when we run the unit test, we get a red bar again</a:t>
            </a:r>
          </a:p>
          <a:p>
            <a:pPr lvl="1" eaLnBrk="1" hangingPunct="1"/>
            <a:r>
              <a:rPr lang="en-US" dirty="0"/>
              <a:t>Because our implementation no longer handles this case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What next?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C7485B6-A220-401C-884C-57E7F489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Red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FFBCA72-4C22-4B30-82B8-E9C8279BC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0876" y="2732307"/>
            <a:ext cx="4581465" cy="2696969"/>
          </a:xfrm>
          <a:prstGeom prst="rect">
            <a:avLst/>
          </a:prstGeom>
          <a:ln w="9525" algn="ctr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5">
            <a:extLst>
              <a:ext uri="{FF2B5EF4-FFF2-40B4-BE49-F238E27FC236}">
                <a16:creationId xmlns:a16="http://schemas.microsoft.com/office/drawing/2014/main" id="{184297C4-EC51-445D-B7D1-0BC8F9C57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69476" y="2732307"/>
            <a:ext cx="1795765" cy="58731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Can rerun test by clicking this arrow</a:t>
            </a:r>
          </a:p>
        </p:txBody>
      </p:sp>
      <p:sp>
        <p:nvSpPr>
          <p:cNvPr id="10" name="AutoShape 6">
            <a:extLst>
              <a:ext uri="{FF2B5EF4-FFF2-40B4-BE49-F238E27FC236}">
                <a16:creationId xmlns:a16="http://schemas.microsoft.com/office/drawing/2014/main" id="{22FB0A67-6AB1-4D7D-B49F-EDCEA82CF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3679" y="4518033"/>
            <a:ext cx="1600200" cy="38100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Note one failure</a:t>
            </a: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4DDBF9B6-EA98-43E8-AB15-1E5776114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4331" y="5012215"/>
            <a:ext cx="1600198" cy="2980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n-lt"/>
              </a:rPr>
              <a:t>Test still passes</a:t>
            </a:r>
          </a:p>
        </p:txBody>
      </p:sp>
      <p:sp>
        <p:nvSpPr>
          <p:cNvPr id="12" name="Line 11">
            <a:extLst>
              <a:ext uri="{FF2B5EF4-FFF2-40B4-BE49-F238E27FC236}">
                <a16:creationId xmlns:a16="http://schemas.microsoft.com/office/drawing/2014/main" id="{0A82856F-723A-4442-A68A-7E183533564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44531" y="5157886"/>
            <a:ext cx="640888" cy="35859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  <p:sp>
        <p:nvSpPr>
          <p:cNvPr id="13" name="Line 11">
            <a:extLst>
              <a:ext uri="{FF2B5EF4-FFF2-40B4-BE49-F238E27FC236}">
                <a16:creationId xmlns:a16="http://schemas.microsoft.com/office/drawing/2014/main" id="{C4B7A650-C9D5-42B7-AB13-3ECE65F6735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41748" y="3058902"/>
            <a:ext cx="2227728" cy="217726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2D21F151-2028-46FC-92D4-C95187BF48E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61701" y="4715688"/>
            <a:ext cx="1571976" cy="183345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w="lg" len="lg"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16966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B5B991-87D3-4098-93CE-FFB15002A0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The simplest way to get a green bar again is to check whether exhibit is permanent or visiting</a:t>
            </a:r>
          </a:p>
          <a:p>
            <a:pPr lvl="1" eaLnBrk="1" hangingPunct="1"/>
            <a:r>
              <a:rPr lang="en-US" dirty="0"/>
              <a:t>Do not yet add code to check for time</a:t>
            </a:r>
          </a:p>
          <a:p>
            <a:pPr lvl="2" eaLnBrk="1" hangingPunct="1"/>
            <a:r>
              <a:rPr lang="en-US" sz="1800" dirty="0"/>
              <a:t>High likelihood of having code that’s not in response to a valid test</a:t>
            </a:r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567C049-EF84-4CA1-8D64-B0FFAD91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to Simplest Green Bar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955450DD-6E5C-4C14-976C-189A94498E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4359" y="3390900"/>
            <a:ext cx="6863281" cy="181588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latin typeface="Courier New" pitchFamily="49" charset="0"/>
              </a:rPr>
              <a:t>public class GeneralAdmissionTicket {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public GeneralAdmissionTicket(Date purchaseDate){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	</a:t>
            </a:r>
            <a:r>
              <a:rPr lang="en-US" b="1" dirty="0">
                <a:latin typeface="Courier New" pitchFamily="49" charset="0"/>
              </a:rPr>
              <a:t>. . .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}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public boolean isValid(Exhibit e, Date visitDate){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	return </a:t>
            </a:r>
            <a:r>
              <a:rPr lang="en-US" b="1" dirty="0">
                <a:latin typeface="Courier New" pitchFamily="49" charset="0"/>
              </a:rPr>
              <a:t>(e.isPermanent());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	}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85260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27E805-F294-4081-8439-94B05DE8F7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Examine the test code and the class being tested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Most refactoring is in response to “code smells”</a:t>
            </a:r>
          </a:p>
          <a:p>
            <a:pPr lvl="1"/>
            <a:r>
              <a:rPr lang="en-US" dirty="0"/>
              <a:t>Typically duplication</a:t>
            </a:r>
          </a:p>
          <a:p>
            <a:pPr lvl="1"/>
            <a:r>
              <a:rPr lang="en-US" dirty="0"/>
              <a:t>Is there any refactoring you want to do?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7D9525-AC5E-422F-B066-622EAE93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the Test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B03CA01-A08D-45EF-87AF-70003EB94327}"/>
              </a:ext>
            </a:extLst>
          </p:cNvPr>
          <p:cNvGrpSpPr/>
          <p:nvPr/>
        </p:nvGrpSpPr>
        <p:grpSpPr>
          <a:xfrm>
            <a:off x="3945442" y="2574218"/>
            <a:ext cx="4316238" cy="1921350"/>
            <a:chOff x="4800600" y="1048863"/>
            <a:chExt cx="4316238" cy="1921350"/>
          </a:xfrm>
        </p:grpSpPr>
        <p:graphicFrame>
          <p:nvGraphicFramePr>
            <p:cNvPr id="9" name="Object 8">
              <a:extLst>
                <a:ext uri="{FF2B5EF4-FFF2-40B4-BE49-F238E27FC236}">
                  <a16:creationId xmlns:a16="http://schemas.microsoft.com/office/drawing/2014/main" id="{1EED74CA-DECA-42B9-9CA4-E563A29DA67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3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6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5D256F68-C265-4ABA-BDE6-C08C40A28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5B3E4754-1ADD-40EA-9F7B-AF7B622877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94F4F0D1-45CC-4B58-9F5B-484DDA3112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1588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799156"/>
            <a:chOff x="4399685" y="655859"/>
            <a:chExt cx="4853993" cy="2799156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JUnit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21194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 err="1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setUp</a:t>
              </a: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 and teardown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077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Assertions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9717863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411E31-0EA0-4B52-A354-2B69468D56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Software that is constantly being changed can get hard to maintain</a:t>
            </a:r>
          </a:p>
          <a:p>
            <a:pPr lvl="1" eaLnBrk="1" hangingPunct="1"/>
            <a:r>
              <a:rPr lang="en-US" dirty="0"/>
              <a:t>Hard to make changes</a:t>
            </a:r>
          </a:p>
          <a:p>
            <a:pPr lvl="1" eaLnBrk="1" hangingPunct="1"/>
            <a:r>
              <a:rPr lang="en-US" dirty="0"/>
              <a:t>Hard to predict the impact of changes</a:t>
            </a:r>
          </a:p>
          <a:p>
            <a:pPr lvl="1" eaLnBrk="1" hangingPunct="1"/>
            <a:r>
              <a:rPr lang="en-US" dirty="0"/>
              <a:t>Software becomes less reliable</a:t>
            </a:r>
          </a:p>
          <a:p>
            <a:pPr eaLnBrk="1" hangingPunct="1"/>
            <a:r>
              <a:rPr lang="en-US" dirty="0"/>
              <a:t>Small changes cascade throughout software to cause large changes</a:t>
            </a:r>
          </a:p>
          <a:p>
            <a:pPr lvl="1" eaLnBrk="1" hangingPunct="1"/>
            <a:r>
              <a:rPr lang="en-US" dirty="0"/>
              <a:t>“The flap of a butterfly in Brazil can cause a tornado in Texas”</a:t>
            </a:r>
          </a:p>
          <a:p>
            <a:pPr lvl="1" eaLnBrk="1" hangingPunct="1"/>
            <a:r>
              <a:rPr lang="en-US" dirty="0"/>
              <a:t>What’s such a system called?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1D261D2-049E-4E08-BCA4-F591964A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Maintainability</a:t>
            </a:r>
          </a:p>
        </p:txBody>
      </p:sp>
    </p:spTree>
    <p:extLst>
      <p:ext uri="{BB962C8B-B14F-4D97-AF65-F5344CB8AC3E}">
        <p14:creationId xmlns:p14="http://schemas.microsoft.com/office/powerpoint/2010/main" val="41433045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74BF23-9EC1-4CDC-BFF1-A3187B5521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We can reduce the duplication by creating the input variables once</a:t>
            </a:r>
          </a:p>
          <a:p>
            <a:pPr lvl="1" eaLnBrk="1" hangingPunct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purchaseDate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visitDate</a:t>
            </a:r>
            <a:r>
              <a:rPr lang="en-US" dirty="0"/>
              <a:t> are known as </a:t>
            </a:r>
            <a:r>
              <a:rPr lang="en-US" i="1" dirty="0">
                <a:latin typeface="Century Schoolbook" panose="02040604050505020304" pitchFamily="18" charset="0"/>
              </a:rPr>
              <a:t>test fixtures</a:t>
            </a:r>
          </a:p>
          <a:p>
            <a:pPr lvl="1" eaLnBrk="1" hangingPunct="1"/>
            <a:r>
              <a:rPr lang="en-US" dirty="0"/>
              <a:t>Is there a problem with this approach?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D1053F3-289A-4FC2-B073-3994D2ADB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Out the Fixtures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18BDD8BD-E414-489B-91E1-19FC2A04B8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0039" y="2948058"/>
            <a:ext cx="9167043" cy="317009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public class GeneralAdmissionTicketTest {</a:t>
            </a:r>
          </a:p>
          <a:p>
            <a:pPr eaLnBrk="1" hangingPunct="1">
              <a:lnSpc>
                <a:spcPts val="1465"/>
              </a:lnSpc>
            </a:pPr>
            <a:r>
              <a:rPr lang="en-US" sz="1200" b="1" dirty="0">
                <a:latin typeface="Courier New" pitchFamily="49" charset="0"/>
              </a:rPr>
              <a:t>   private final LocalDateTime purchaseDateTime = …;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b="1" dirty="0">
                <a:latin typeface="Courier New" pitchFamily="49" charset="0"/>
              </a:rPr>
              <a:t>   private final LocalDateTime visitDateTime = …;</a:t>
            </a:r>
          </a:p>
          <a:p>
            <a:pPr eaLnBrk="1" hangingPunct="1">
              <a:lnSpc>
                <a:spcPts val="1465"/>
              </a:lnSpc>
            </a:pPr>
            <a:endParaRPr lang="en-US" sz="1200" b="1" dirty="0">
              <a:latin typeface="Courier New" pitchFamily="49" charset="0"/>
            </a:endParaRP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@Test public void immediateEntryToPermanentExhibit(){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Exhibit = new Exhibit("test",300,true);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GeneralAdmissionTicket ticket = new GeneralAdmissionTicket(</a:t>
            </a:r>
            <a:r>
              <a:rPr lang="en-US" sz="1200" b="1" dirty="0">
                <a:latin typeface="Courier New" pitchFamily="49" charset="0"/>
              </a:rPr>
              <a:t>purchaseDateTime</a:t>
            </a:r>
            <a:r>
              <a:rPr lang="en-US" sz="1200" dirty="0">
                <a:latin typeface="Courier New" pitchFamily="49" charset="0"/>
              </a:rPr>
              <a:t>);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assertTrue(ticket.isValid(exhibit, </a:t>
            </a:r>
            <a:r>
              <a:rPr lang="en-US" sz="1200" b="1" dirty="0">
                <a:latin typeface="Courier New" pitchFamily="49" charset="0"/>
              </a:rPr>
              <a:t>visitDateTime</a:t>
            </a:r>
            <a:r>
              <a:rPr lang="en-US" sz="1200" dirty="0">
                <a:latin typeface="Courier New" pitchFamily="49" charset="0"/>
              </a:rPr>
              <a:t>));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}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	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@Test public void immediateEntryToVisitingExhibit(){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 Exhibit   = new Exhibit("test",300,false);     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 GeneralAdmissionTicket ticket = new GeneralAdmissionTicket(</a:t>
            </a:r>
            <a:r>
              <a:rPr lang="en-US" sz="1200" b="1" dirty="0">
                <a:latin typeface="Courier New" pitchFamily="49" charset="0"/>
              </a:rPr>
              <a:t>purchaseDateTime</a:t>
            </a:r>
            <a:r>
              <a:rPr lang="en-US" sz="1200" dirty="0">
                <a:latin typeface="Courier New" pitchFamily="49" charset="0"/>
              </a:rPr>
              <a:t>);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     assertFalse(ticket.isValid(exhibit, </a:t>
            </a:r>
            <a:r>
              <a:rPr lang="en-US" sz="1200" b="1" dirty="0">
                <a:latin typeface="Courier New" pitchFamily="49" charset="0"/>
              </a:rPr>
              <a:t>visitDateTime</a:t>
            </a:r>
            <a:r>
              <a:rPr lang="en-US" sz="1200" dirty="0">
                <a:latin typeface="Courier New" pitchFamily="49" charset="0"/>
              </a:rPr>
              <a:t>));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   }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477415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06EB13-5D9F-41F8-B99B-8EB40FE0FC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 test cannot assume anything about the test class’s implementation</a:t>
            </a:r>
          </a:p>
          <a:p>
            <a:pPr lvl="1"/>
            <a:r>
              <a:rPr lang="en-US" dirty="0"/>
              <a:t>Test fixtures should not be reused between test methods</a:t>
            </a:r>
          </a:p>
          <a:p>
            <a:pPr lvl="1"/>
            <a:r>
              <a:rPr lang="en-US" dirty="0"/>
              <a:t>Unless the fixtures are immutable objects</a:t>
            </a:r>
          </a:p>
          <a:p>
            <a:r>
              <a:rPr lang="en-US" dirty="0"/>
              <a:t>Most test runners create separate object for different test methods</a:t>
            </a:r>
          </a:p>
          <a:p>
            <a:pPr lvl="1"/>
            <a:r>
              <a:rPr lang="en-US" dirty="0"/>
              <a:t>But best not to assume this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26C4726-0815-4D57-AFF9-05A83A4C2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Test Fixtures Should Not Be Fields</a:t>
            </a:r>
          </a:p>
        </p:txBody>
      </p:sp>
    </p:spTree>
    <p:extLst>
      <p:ext uri="{BB962C8B-B14F-4D97-AF65-F5344CB8AC3E}">
        <p14:creationId xmlns:p14="http://schemas.microsoft.com/office/powerpoint/2010/main" val="23489601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83CBA5-BEE3-4802-A607-E7EA5204D4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Methods annotated with </a:t>
            </a:r>
            <a:r>
              <a:rPr lang="en-US" dirty="0">
                <a:latin typeface="Courier New" pitchFamily="49" charset="0"/>
              </a:rPr>
              <a:t>@Before </a:t>
            </a:r>
            <a:r>
              <a:rPr lang="en-US" dirty="0"/>
              <a:t>and </a:t>
            </a:r>
            <a:r>
              <a:rPr lang="en-US" dirty="0">
                <a:latin typeface="Courier New" pitchFamily="49" charset="0"/>
              </a:rPr>
              <a:t>@After</a:t>
            </a:r>
            <a:r>
              <a:rPr lang="en-US" dirty="0"/>
              <a:t> are called before and after every unit test</a:t>
            </a:r>
          </a:p>
          <a:p>
            <a:pPr lvl="1"/>
            <a:r>
              <a:rPr lang="en-US" dirty="0"/>
              <a:t>Their purpose is to create and cleanup fixtures</a:t>
            </a:r>
          </a:p>
          <a:p>
            <a:r>
              <a:rPr lang="en-US" dirty="0"/>
              <a:t>In JUnit 3.X and earlier, the methods had to be named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r>
              <a:rPr lang="en-US" dirty="0"/>
              <a:t> respectively and there was only one of each</a:t>
            </a:r>
          </a:p>
          <a:p>
            <a:r>
              <a:rPr lang="en-US" dirty="0"/>
              <a:t>In Junit 4.X, multiple methods can be annotated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@After</a:t>
            </a:r>
          </a:p>
          <a:p>
            <a:pPr lvl="1"/>
            <a:r>
              <a:rPr lang="en-US" dirty="0"/>
              <a:t>Common to have only one of each</a:t>
            </a:r>
          </a:p>
          <a:p>
            <a:pPr lvl="1"/>
            <a:r>
              <a:rPr lang="en-US" dirty="0"/>
              <a:t>Common to still name them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4D48702-D7E5-45C4-98B8-5FE079106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of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endParaRPr lang="en-US" dirty="0"/>
          </a:p>
        </p:txBody>
      </p:sp>
      <p:graphicFrame>
        <p:nvGraphicFramePr>
          <p:cNvPr id="9" name="Object 4">
            <a:extLst>
              <a:ext uri="{FF2B5EF4-FFF2-40B4-BE49-F238E27FC236}">
                <a16:creationId xmlns:a16="http://schemas.microsoft.com/office/drawing/2014/main" id="{8BBE65E2-C55B-4434-BF6F-0E258986AF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667147"/>
              </p:ext>
            </p:extLst>
          </p:nvPr>
        </p:nvGraphicFramePr>
        <p:xfrm>
          <a:off x="3403740" y="4488247"/>
          <a:ext cx="5308319" cy="1636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Visio" r:id="rId3" imgW="7027672" imgH="2167636" progId="">
                  <p:embed/>
                </p:oleObj>
              </mc:Choice>
              <mc:Fallback>
                <p:oleObj name="Visio" r:id="rId3" imgW="7027672" imgH="2167636" progId="">
                  <p:embed/>
                  <p:pic>
                    <p:nvPicPr>
                      <p:cNvPr id="4711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03740" y="4488247"/>
                        <a:ext cx="5308319" cy="163674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141017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A252FE8-E0E4-4AC5-9C6A-5EC9440588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JUnit 4, mark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method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</a:p>
          <a:p>
            <a:pPr lvl="1" eaLnBrk="1" hangingPunct="1"/>
            <a:r>
              <a:rPr lang="en-US" dirty="0"/>
              <a:t>Mark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r>
              <a:rPr lang="en-US" dirty="0"/>
              <a:t> method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@After</a:t>
            </a:r>
            <a:endParaRPr lang="en-US" dirty="0"/>
          </a:p>
          <a:p>
            <a:pPr marL="228602" lvl="1" indent="0">
              <a:buNone/>
            </a:pPr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691862-1AE8-4B71-A6C0-720784C11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Test Fixtures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34BA14A7-C77F-407D-B4E3-C3B6371196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155" y="2601546"/>
            <a:ext cx="9785345" cy="374140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import </a:t>
            </a:r>
            <a:r>
              <a:rPr lang="en-US" sz="1200" b="1" dirty="0">
                <a:latin typeface="Courier New" pitchFamily="49" charset="0"/>
                <a:cs typeface="Courier New" panose="02070309020205020404" pitchFamily="49" charset="0"/>
              </a:rPr>
              <a:t>org.junit.Before</a:t>
            </a: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import </a:t>
            </a:r>
            <a:r>
              <a:rPr lang="en-US" sz="1200" b="1" dirty="0">
                <a:latin typeface="Courier New" pitchFamily="49" charset="0"/>
                <a:cs typeface="Courier New" panose="02070309020205020404" pitchFamily="49" charset="0"/>
              </a:rPr>
              <a:t>org.junit.After</a:t>
            </a: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public class GeneralAdmissionTicketTest {</a:t>
            </a:r>
          </a:p>
          <a:p>
            <a:pPr>
              <a:lnSpc>
                <a:spcPts val="1465"/>
              </a:lnSpc>
            </a:pPr>
            <a:endParaRPr lang="en-US" sz="1200" dirty="0">
              <a:latin typeface="Courier New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  private LocalDateTime purchaseDateTime;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  private LocalDateTime visitDateTime;</a:t>
            </a:r>
          </a:p>
          <a:p>
            <a:pPr>
              <a:lnSpc>
                <a:spcPts val="1465"/>
              </a:lnSpc>
            </a:pPr>
            <a:endParaRPr lang="en-US" sz="1200" dirty="0">
              <a:latin typeface="Courier New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itchFamily="49" charset="0"/>
                <a:cs typeface="Courier New" panose="02070309020205020404" pitchFamily="49" charset="0"/>
              </a:rPr>
              <a:t>  @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Before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setup() {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purchaseDateTime = LocalDateTime.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Month.SEPTEMBER, 15, 15, 0, 0);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visitDateTime = LocalDateTime.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Month.SEPTEMBER, 15, 16, 0, 0);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ts val="1465"/>
              </a:lnSpc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@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public void teardown(){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purchaseDateTime = null;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visitDateTime = null;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ts val="1465"/>
              </a:lnSpc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9272020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B2B8F3-407C-4999-9A35-1FC32FDC2B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test case can have several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methods</a:t>
            </a:r>
          </a:p>
          <a:p>
            <a:pPr lvl="1" eaLnBrk="1" hangingPunct="1"/>
            <a:r>
              <a:rPr lang="en-US" dirty="0"/>
              <a:t>All of them will be called before each test method</a:t>
            </a:r>
          </a:p>
          <a:p>
            <a:pPr lvl="1" eaLnBrk="1" hangingPunct="1"/>
            <a:r>
              <a:rPr lang="en-US" dirty="0"/>
              <a:t>However, the order of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methods is not guaranteed</a:t>
            </a:r>
          </a:p>
          <a:p>
            <a:pPr lvl="1" eaLnBrk="1" hangingPunct="1"/>
            <a:r>
              <a:rPr lang="en-US" dirty="0"/>
              <a:t>Best practice is to have only one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method</a:t>
            </a:r>
          </a:p>
          <a:p>
            <a:pPr eaLnBrk="1" hangingPunct="1"/>
            <a:r>
              <a:rPr lang="en-US" dirty="0"/>
              <a:t>If a test case extends a class which also an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method:</a:t>
            </a:r>
          </a:p>
          <a:p>
            <a:pPr lvl="1" eaLnBrk="1" hangingPunct="1"/>
            <a:r>
              <a:rPr lang="en-US" dirty="0"/>
              <a:t>The superclass’s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@Before</a:t>
            </a:r>
            <a:r>
              <a:rPr lang="en-US" dirty="0"/>
              <a:t> method is called before this class’s</a:t>
            </a:r>
          </a:p>
          <a:p>
            <a:pPr lvl="1" eaLnBrk="1" hangingPunct="1"/>
            <a:r>
              <a:rPr lang="en-US" dirty="0"/>
              <a:t>Similarly, the superclass’s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@After</a:t>
            </a:r>
            <a:r>
              <a:rPr lang="en-US" dirty="0"/>
              <a:t> method is called after this class’s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6B3FFC-D97A-4D77-A00A-BD697AC4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</a:t>
            </a:r>
            <a:r>
              <a:rPr lang="en-US" dirty="0">
                <a:latin typeface="+mj-lt"/>
              </a:rPr>
              <a:t>of </a:t>
            </a:r>
            <a:r>
              <a:rPr lang="en-US" dirty="0">
                <a:latin typeface="+mj-lt"/>
                <a:cs typeface="Courier New" panose="02070309020205020404" pitchFamily="49" charset="0"/>
              </a:rPr>
              <a:t>@Before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2117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6519F4-0450-4ED0-86BE-9879EB83F6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Currently, the tests involve permanent/visiting exhibits</a:t>
            </a:r>
          </a:p>
          <a:p>
            <a:pPr lvl="1" eaLnBrk="1" hangingPunct="1"/>
            <a:r>
              <a:rPr lang="en-US" dirty="0"/>
              <a:t>But nothing about the 24-hour time limit</a:t>
            </a:r>
          </a:p>
          <a:p>
            <a:pPr lvl="1" eaLnBrk="1" hangingPunct="1"/>
            <a:r>
              <a:rPr lang="en-US" dirty="0"/>
              <a:t>Write a test method so that the class fails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What next?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3DB4B6-475F-45FB-AB04-166F19EDD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Red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434BCDC6-ACB1-4F20-8530-E2174C82AE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867" y="2886976"/>
            <a:ext cx="10689633" cy="163948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  <a:cs typeface="Courier New" panose="02070309020205020404" pitchFamily="49" charset="0"/>
              </a:rPr>
              <a:t>@Test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  <a:cs typeface="Courier New" panose="02070309020205020404" pitchFamily="49" charset="0"/>
              </a:rPr>
              <a:t>public void entryNextMonthToPermanentExhibit(){</a:t>
            </a:r>
          </a:p>
          <a:p>
            <a:pPr>
              <a:lnSpc>
                <a:spcPts val="1465"/>
              </a:lnSpc>
            </a:pPr>
            <a:r>
              <a:rPr lang="en-US" sz="1465" dirty="0">
                <a:latin typeface="Courier New" pitchFamily="49" charset="0"/>
                <a:cs typeface="Courier New" panose="02070309020205020404" pitchFamily="49" charset="0"/>
              </a:rPr>
              <a:t>  LocalDateTime nextMonthDateTime = LocalDateTime.</a:t>
            </a:r>
            <a:r>
              <a:rPr lang="en-US" sz="1465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 Month.OCTOBER, 15, 15, 0, 0);</a:t>
            </a:r>
          </a:p>
          <a:p>
            <a:pPr>
              <a:lnSpc>
                <a:spcPts val="1465"/>
              </a:lnSpc>
            </a:pPr>
            <a:r>
              <a:rPr lang="en-US" sz="1465" dirty="0">
                <a:latin typeface="Courier New" panose="02070309020205020404" pitchFamily="49" charset="0"/>
                <a:cs typeface="Courier New" panose="02070309020205020404" pitchFamily="49" charset="0"/>
              </a:rPr>
              <a:t>  Exhibit exhibit = new Exhibit("test", 300, true);</a:t>
            </a:r>
          </a:p>
          <a:p>
            <a:pPr>
              <a:lnSpc>
                <a:spcPts val="1465"/>
              </a:lnSpc>
            </a:pPr>
            <a:r>
              <a:rPr lang="en-US" sz="1465" dirty="0">
                <a:latin typeface="Courier New" panose="02070309020205020404" pitchFamily="49" charset="0"/>
                <a:cs typeface="Courier New" panose="02070309020205020404" pitchFamily="49" charset="0"/>
              </a:rPr>
              <a:t>  GeneralAdmissionTicket ticket = new GeneralAdmissionTicket(purchaseDateTime);</a:t>
            </a:r>
          </a:p>
          <a:p>
            <a:pPr>
              <a:lnSpc>
                <a:spcPts val="1465"/>
              </a:lnSpc>
            </a:pPr>
            <a:endParaRPr lang="en-US" sz="1465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65"/>
              </a:lnSpc>
            </a:pPr>
            <a:r>
              <a:rPr lang="en-US" sz="1465" i="1" dirty="0">
                <a:latin typeface="Courier New" panose="02070309020205020404" pitchFamily="49" charset="0"/>
                <a:cs typeface="Courier New" panose="02070309020205020404" pitchFamily="49" charset="0"/>
              </a:rPr>
              <a:t>  assertFalse( ticket.isValid(exhibit, nextMonthDateTime) );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B763B67-8E74-4ABC-8A37-249D6CC8C967}"/>
              </a:ext>
            </a:extLst>
          </p:cNvPr>
          <p:cNvGrpSpPr/>
          <p:nvPr/>
        </p:nvGrpSpPr>
        <p:grpSpPr>
          <a:xfrm>
            <a:off x="6422714" y="4388538"/>
            <a:ext cx="4316238" cy="1921350"/>
            <a:chOff x="4800600" y="1048863"/>
            <a:chExt cx="4316238" cy="1921350"/>
          </a:xfrm>
        </p:grpSpPr>
        <p:graphicFrame>
          <p:nvGraphicFramePr>
            <p:cNvPr id="10" name="Object 5">
              <a:extLst>
                <a:ext uri="{FF2B5EF4-FFF2-40B4-BE49-F238E27FC236}">
                  <a16:creationId xmlns:a16="http://schemas.microsoft.com/office/drawing/2014/main" id="{9BECCB1D-291C-4907-A690-7F44C659046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1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16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Oval 7">
              <a:extLst>
                <a:ext uri="{FF2B5EF4-FFF2-40B4-BE49-F238E27FC236}">
                  <a16:creationId xmlns:a16="http://schemas.microsoft.com/office/drawing/2014/main" id="{E1A3DF3E-2769-43A3-B489-9058BF4B54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2" name="Oval 8">
              <a:extLst>
                <a:ext uri="{FF2B5EF4-FFF2-40B4-BE49-F238E27FC236}">
                  <a16:creationId xmlns:a16="http://schemas.microsoft.com/office/drawing/2014/main" id="{2AE0B27D-A790-4955-A734-CCE5F46486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D06BC8C7-A61B-4899-9D5A-0A8A62714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255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6D1F0-182B-43B8-8446-6E117F48E9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Now write code to ensure that test passes</a:t>
            </a:r>
          </a:p>
          <a:p>
            <a:pPr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What next?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52A691C-4F78-4451-8693-F87E2A51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Green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52C89DBB-AA39-4427-804A-D4A8A053B7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7423" y="2160232"/>
            <a:ext cx="8643938" cy="335476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100" dirty="0">
                <a:latin typeface="Courier New" pitchFamily="49" charset="0"/>
              </a:rPr>
              <a:t>public class GeneralAdmissionTicket {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public GeneralAdmissionTicket(LocalDateTime purchaseDateTime){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  this.purchaseDateTime = purchaseDateTime;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}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public boolean isValid(Exhibit e, LocalDateTime visitDateTime){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ZoneOffset offset = ZoneId.</a:t>
            </a:r>
            <a:r>
              <a:rPr lang="en-US" sz="1100" i="1" dirty="0">
                <a:latin typeface="Courier New" panose="02070309020205020404" pitchFamily="49" charset="0"/>
                <a:cs typeface="Courier New" panose="02070309020205020404" pitchFamily="49" charset="0"/>
              </a:rPr>
              <a:t>systemDefault().getRules().getStandardOffset(Instant.now());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visitInstant = visitDateTime.toInstant(offset);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purchaseInstant = purchaseDateTime.toInstant(offset);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timeDiff = visitInstant.getEpochSecond() -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purchaseInstant.getEpochSecond();</a:t>
            </a:r>
          </a:p>
          <a:p>
            <a:r>
              <a:rPr lang="en-US" sz="1100" dirty="0">
                <a:latin typeface="Courier New" pitchFamily="49" charset="0"/>
              </a:rPr>
              <a:t>    final long ONE_DAY = 24 * 60 * 60;</a:t>
            </a:r>
          </a:p>
          <a:p>
            <a:r>
              <a:rPr lang="en-US" sz="1100" dirty="0">
                <a:latin typeface="Courier New" pitchFamily="49" charset="0"/>
              </a:rPr>
              <a:t>    if ( timeDiff &lt; ONE_DAY ){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   return e.isPermanent();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  } else {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    return false;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  }</a:t>
            </a:r>
          </a:p>
          <a:p>
            <a:pPr eaLnBrk="1" hangingPunct="1"/>
            <a:r>
              <a:rPr lang="en-US" sz="1100" dirty="0">
                <a:latin typeface="Courier New" pitchFamily="49" charset="0"/>
              </a:rPr>
              <a:t>  }</a:t>
            </a:r>
          </a:p>
          <a:p>
            <a:pPr eaLnBrk="1" hangingPunct="1"/>
            <a:r>
              <a:rPr lang="en-US" dirty="0">
                <a:latin typeface="Courier New" pitchFamily="49" charset="0"/>
              </a:rPr>
              <a:t>}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5B3B2C8-F3A6-43B8-BF9C-5FF50F547B4D}"/>
              </a:ext>
            </a:extLst>
          </p:cNvPr>
          <p:cNvGrpSpPr/>
          <p:nvPr/>
        </p:nvGrpSpPr>
        <p:grpSpPr>
          <a:xfrm>
            <a:off x="6638281" y="4325724"/>
            <a:ext cx="4316238" cy="1921350"/>
            <a:chOff x="4800600" y="1048863"/>
            <a:chExt cx="4316238" cy="1921350"/>
          </a:xfrm>
        </p:grpSpPr>
        <p:graphicFrame>
          <p:nvGraphicFramePr>
            <p:cNvPr id="12" name="Object 5">
              <a:extLst>
                <a:ext uri="{FF2B5EF4-FFF2-40B4-BE49-F238E27FC236}">
                  <a16:creationId xmlns:a16="http://schemas.microsoft.com/office/drawing/2014/main" id="{74EEFF6F-6F79-4F9D-A23B-5A8D491D9F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5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16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0D1F16D2-E5B1-4CCA-A266-2D0F80292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5FC1BF15-3A33-4E7B-A79B-52CF82FE2D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5" name="AutoShape 9">
              <a:extLst>
                <a:ext uri="{FF2B5EF4-FFF2-40B4-BE49-F238E27FC236}">
                  <a16:creationId xmlns:a16="http://schemas.microsoft.com/office/drawing/2014/main" id="{23B643E0-8ABD-4A89-B6F8-39A917354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35632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A8088C-54B8-4FDE-9D33-75AAD00D7D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Is there anything here that strikes you as needing refactoring?</a:t>
            </a:r>
          </a:p>
          <a:p>
            <a:pPr lvl="1" eaLnBrk="1" hangingPunct="1"/>
            <a:r>
              <a:rPr lang="en-US" dirty="0"/>
              <a:t>Ignore bug in logic for now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The code “smells”</a:t>
            </a:r>
          </a:p>
          <a:p>
            <a:pPr lvl="1" eaLnBrk="1" hangingPunct="1"/>
            <a:r>
              <a:rPr lang="en-US" dirty="0"/>
              <a:t>The two checks are at different levels of abstraction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2F2063-9568-40A7-A474-ED2809F20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Refactor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C30FED93-BC6B-46E9-B330-D1D015E13E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7525" y="2583136"/>
            <a:ext cx="8272975" cy="277960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public boolean isValid(Exhibit e, LocalDateTime visitDateTime){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ZoneOffset offset = ZoneId.</a:t>
            </a:r>
            <a:r>
              <a:rPr lang="en-US" sz="1100" i="1" dirty="0">
                <a:latin typeface="Courier New" panose="02070309020205020404" pitchFamily="49" charset="0"/>
                <a:cs typeface="Courier New" panose="02070309020205020404" pitchFamily="49" charset="0"/>
              </a:rPr>
              <a:t>systemDefault().getRules().getStandardOffset(Instant.now());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visitInstant = visitDateTime.toInstant(offset);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purchaseInstant = purchaseDateTime.toInstant(offset);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long timeDiff = visitInstant.getEpochSecond() -    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purchaseInstant.getEpochSecond();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final long ONE_DAY = 24 * 60 * 60;</a:t>
            </a:r>
          </a:p>
          <a:p>
            <a:pPr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if ( timeDiff &lt; ONE_DAY ){</a:t>
            </a:r>
          </a:p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 return e.isPermanent();</a:t>
            </a:r>
          </a:p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} else {</a:t>
            </a:r>
          </a:p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  return false;</a:t>
            </a:r>
          </a:p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  }</a:t>
            </a:r>
          </a:p>
          <a:p>
            <a:pPr eaLnBrk="1" hangingPunct="1">
              <a:lnSpc>
                <a:spcPts val="1465"/>
              </a:lnSpc>
            </a:pPr>
            <a:r>
              <a:rPr lang="en-US" sz="1100" dirty="0">
                <a:latin typeface="Courier New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148644237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C147C5-8789-40D6-AA9F-97E40B5732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Extract method so that the level of abstraction is similar for both checks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E13E1B9-E8BE-4EB9-B007-0BB8FD88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Refactoring: Extract Method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9E52B793-D71D-422F-BF38-83E0703DF8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249" y="2324225"/>
            <a:ext cx="10343112" cy="376955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332"/>
              </a:lnSpc>
            </a:pPr>
            <a:r>
              <a:rPr lang="en-US" sz="1332" dirty="0">
                <a:latin typeface="Courier New" pitchFamily="49" charset="0"/>
              </a:rPr>
              <a:t>public class GeneralAdmissionTicket {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private LocalDateTime purchaseDateTime;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private final long ONE_DAY = 24 * 60 * 60;</a:t>
            </a:r>
          </a:p>
          <a:p>
            <a:pPr eaLnBrk="1" hangingPunct="1">
              <a:lnSpc>
                <a:spcPts val="1332"/>
              </a:lnSpc>
            </a:pPr>
            <a:endParaRPr lang="en-US" sz="1332" dirty="0">
              <a:latin typeface="Courier New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public boolean isValid(Exhibit e, LocalDateTime visitDateTime){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boolean permanent = e.isPermanent();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boolean withinOneDay = isTimeDifferenceLessThan(purchaseDateTime, visitDateTime, ONE_DAY);</a:t>
            </a:r>
          </a:p>
          <a:p>
            <a:pPr>
              <a:lnSpc>
                <a:spcPts val="1332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permanent &amp;&amp; withinOneDay;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}	</a:t>
            </a:r>
          </a:p>
          <a:p>
            <a:pPr>
              <a:lnSpc>
                <a:spcPts val="1332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endParaRPr lang="en-US" sz="1332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private static boolean isTimeDifferenceLessThan(LocalDateTime firstDateTime, LocalDateTime    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secondDateTime, long maxDiff) {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ZoneOffset offset = ZoneId.systemDefault().getRules().getStandardOffset(Instant.now());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firstInstant = firstDateTime.toInstant(offset);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Instant secondInstant = secondDateTime.toInstant(offset);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long timeDiff =  secondInstant.getEpochSecond() - firstInstant.getEpochSecond();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timeDiff &lt; maxDiff;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ts val="1332"/>
              </a:lnSpc>
            </a:pPr>
            <a:r>
              <a:rPr lang="en-US" sz="1332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693750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9DD27B9-E309-456C-9807-1BD3D8BF45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/>
              <a:t>Let’s recap what we have so far:</a:t>
            </a:r>
          </a:p>
          <a:p>
            <a:pPr lvl="1" eaLnBrk="1" hangingPunct="1"/>
            <a:r>
              <a:rPr lang="en-US" dirty="0"/>
              <a:t>Started with a blank slate</a:t>
            </a:r>
          </a:p>
          <a:p>
            <a:pPr lvl="1" eaLnBrk="1" hangingPunct="1"/>
            <a:r>
              <a:rPr lang="en-US" dirty="0"/>
              <a:t>Wrote first test</a:t>
            </a:r>
          </a:p>
          <a:p>
            <a:pPr lvl="2" eaLnBrk="1" hangingPunct="1"/>
            <a:r>
              <a:rPr lang="en-US" dirty="0"/>
              <a:t>Implicitly designed API of class</a:t>
            </a:r>
          </a:p>
          <a:p>
            <a:pPr lvl="2" eaLnBrk="1" hangingPunct="1"/>
            <a:r>
              <a:rPr lang="en-US" dirty="0"/>
              <a:t>To be easy to use</a:t>
            </a:r>
          </a:p>
          <a:p>
            <a:pPr lvl="1" eaLnBrk="1" hangingPunct="1"/>
            <a:r>
              <a:rPr lang="en-US" dirty="0"/>
              <a:t>Wrote code to pass first test</a:t>
            </a:r>
          </a:p>
          <a:p>
            <a:pPr lvl="1" eaLnBrk="1" hangingPunct="1"/>
            <a:r>
              <a:rPr lang="en-US" dirty="0"/>
              <a:t>Found no refactoring was needed</a:t>
            </a:r>
          </a:p>
          <a:p>
            <a:pPr lvl="1" eaLnBrk="1" hangingPunct="1"/>
            <a:r>
              <a:rPr lang="en-US" dirty="0"/>
              <a:t>Wrote a test to drive implementation of method in desired direction</a:t>
            </a:r>
          </a:p>
          <a:p>
            <a:pPr lvl="2" eaLnBrk="1" hangingPunct="1"/>
            <a:r>
              <a:rPr lang="en-US" dirty="0"/>
              <a:t>Wrote implementation</a:t>
            </a:r>
          </a:p>
          <a:p>
            <a:pPr lvl="2" eaLnBrk="1" hangingPunct="1"/>
            <a:r>
              <a:rPr lang="en-US" dirty="0"/>
              <a:t>Refactored test class to create test fixtures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/@Before</a:t>
            </a:r>
            <a:r>
              <a:rPr lang="en-US" dirty="0"/>
              <a:t> method</a:t>
            </a:r>
          </a:p>
          <a:p>
            <a:pPr lvl="1" eaLnBrk="1" hangingPunct="1"/>
            <a:r>
              <a:rPr lang="en-US" dirty="0"/>
              <a:t>Wrote a test to drive implementation of method further</a:t>
            </a:r>
          </a:p>
          <a:p>
            <a:pPr lvl="2" eaLnBrk="1" hangingPunct="1"/>
            <a:r>
              <a:rPr lang="en-US" dirty="0"/>
              <a:t>Wrote implementation</a:t>
            </a:r>
          </a:p>
          <a:p>
            <a:pPr lvl="2" eaLnBrk="1" hangingPunct="1"/>
            <a:r>
              <a:rPr lang="en-US" dirty="0"/>
              <a:t>Refactored code to extract helper method</a:t>
            </a:r>
          </a:p>
          <a:p>
            <a:pPr lvl="2" eaLnBrk="1" hangingPunct="1"/>
            <a:r>
              <a:rPr lang="en-US" dirty="0"/>
              <a:t>Still green</a:t>
            </a:r>
          </a:p>
          <a:p>
            <a:pPr eaLnBrk="1" hangingPunct="1"/>
            <a:r>
              <a:rPr lang="en-US" dirty="0"/>
              <a:t>Have a working, tested implementation … ship it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49A85BB-E9AB-4C84-B7F9-568174FCB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Finished?</a:t>
            </a:r>
          </a:p>
        </p:txBody>
      </p:sp>
    </p:spTree>
    <p:extLst>
      <p:ext uri="{BB962C8B-B14F-4D97-AF65-F5344CB8AC3E}">
        <p14:creationId xmlns:p14="http://schemas.microsoft.com/office/powerpoint/2010/main" val="363478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C73714-3DB8-4E9E-9C25-92FEAA1892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Need to avoid the changes getting out of hand</a:t>
            </a:r>
          </a:p>
          <a:p>
            <a:pPr lvl="1" eaLnBrk="1" hangingPunct="1"/>
            <a:r>
              <a:rPr lang="en-US" dirty="0"/>
              <a:t>Test continually</a:t>
            </a:r>
          </a:p>
          <a:p>
            <a:pPr lvl="2" eaLnBrk="1" hangingPunct="1"/>
            <a:r>
              <a:rPr lang="en-US" dirty="0"/>
              <a:t>During development</a:t>
            </a:r>
          </a:p>
          <a:p>
            <a:pPr lvl="2" eaLnBrk="1" hangingPunct="1"/>
            <a:r>
              <a:rPr lang="en-US" dirty="0"/>
              <a:t>Test every class</a:t>
            </a:r>
          </a:p>
          <a:p>
            <a:pPr lvl="2" eaLnBrk="1" hangingPunct="1"/>
            <a:r>
              <a:rPr lang="en-US" dirty="0"/>
              <a:t>Test every use case</a:t>
            </a:r>
          </a:p>
          <a:p>
            <a:pPr lvl="1" eaLnBrk="1" hangingPunct="1"/>
            <a:r>
              <a:rPr lang="en-US" dirty="0"/>
              <a:t>Do not delegate testing to the very end of a project</a:t>
            </a:r>
          </a:p>
          <a:p>
            <a:pPr lvl="2" eaLnBrk="1" hangingPunct="1"/>
            <a:r>
              <a:rPr lang="en-US" dirty="0"/>
              <a:t>“Waterfall model” of software development</a:t>
            </a:r>
          </a:p>
          <a:p>
            <a:pPr lvl="2" eaLnBrk="1" hangingPunct="1"/>
            <a:r>
              <a:rPr lang="en-US" dirty="0"/>
              <a:t>Does not work</a:t>
            </a:r>
          </a:p>
          <a:p>
            <a:pPr eaLnBrk="1" hangingPunct="1"/>
            <a:r>
              <a:rPr lang="en-US" dirty="0"/>
              <a:t>Is test-driven development (TDD) simply an iterative development method?</a:t>
            </a:r>
          </a:p>
          <a:p>
            <a:pPr lvl="1" eaLnBrk="1" hangingPunct="1"/>
            <a:r>
              <a:rPr lang="en-US" dirty="0"/>
              <a:t>Such as “spiral” development?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E9F08F-E3DE-4CD6-B498-A6EA09BA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During Development</a:t>
            </a:r>
          </a:p>
        </p:txBody>
      </p:sp>
    </p:spTree>
    <p:extLst>
      <p:ext uri="{BB962C8B-B14F-4D97-AF65-F5344CB8AC3E}">
        <p14:creationId xmlns:p14="http://schemas.microsoft.com/office/powerpoint/2010/main" val="32431836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866C10-D7A3-4175-B4FF-577B7FB3B5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From the field, we get a worrying report</a:t>
            </a:r>
          </a:p>
          <a:p>
            <a:pPr lvl="1" eaLnBrk="1" hangingPunct="1"/>
            <a:r>
              <a:rPr lang="en-US" dirty="0"/>
              <a:t>Apparently people buy tickets for a date in the future</a:t>
            </a:r>
          </a:p>
          <a:p>
            <a:pPr lvl="1" eaLnBrk="1" hangingPunct="1"/>
            <a:r>
              <a:rPr lang="en-US" dirty="0"/>
              <a:t>And they can visit the museum free from now till then</a:t>
            </a:r>
          </a:p>
          <a:p>
            <a:pPr eaLnBrk="1" hangingPunct="1"/>
            <a:r>
              <a:rPr lang="en-US" dirty="0"/>
              <a:t>Where do you think the bug is?</a:t>
            </a:r>
          </a:p>
          <a:p>
            <a:pPr lvl="1" eaLnBrk="1" hangingPunct="1"/>
            <a:r>
              <a:rPr lang="en-US" dirty="0"/>
              <a:t>What do you do next?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72EEECE-AEA7-400C-8772-3A7DDC09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Oops … Bug!</a:t>
            </a:r>
          </a:p>
        </p:txBody>
      </p:sp>
    </p:spTree>
    <p:extLst>
      <p:ext uri="{BB962C8B-B14F-4D97-AF65-F5344CB8AC3E}">
        <p14:creationId xmlns:p14="http://schemas.microsoft.com/office/powerpoint/2010/main" val="16024264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9F4E48-24B8-463E-82C4-ED17B5182E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Add a test for the scenario 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purchaseDate</a:t>
            </a:r>
            <a:r>
              <a:rPr lang="en-US" dirty="0"/>
              <a:t> is in the future</a:t>
            </a:r>
          </a:p>
          <a:p>
            <a:pPr lvl="1" eaLnBrk="1" hangingPunct="1"/>
            <a:r>
              <a:rPr lang="en-US" dirty="0"/>
              <a:t>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visitDate</a:t>
            </a:r>
            <a:r>
              <a:rPr lang="en-US" dirty="0"/>
              <a:t> is before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purchaseDate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Now we have a failing test (“red”)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771EE6-141A-4BBE-A46C-9914A8DBC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Add Test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A2003A43-6873-48FD-B53A-C48D8FB850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7704" y="2930691"/>
            <a:ext cx="9723575" cy="1435586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332"/>
              </a:lnSpc>
            </a:pPr>
            <a:r>
              <a:rPr lang="en-US" sz="1332" dirty="0">
                <a:latin typeface="Courier New" pitchFamily="49" charset="0"/>
                <a:cs typeface="Courier New" panose="02070309020205020404" pitchFamily="49" charset="0"/>
              </a:rPr>
              <a:t>@Test</a:t>
            </a:r>
          </a:p>
          <a:p>
            <a:pPr eaLnBrk="1" hangingPunct="1">
              <a:lnSpc>
                <a:spcPts val="1332"/>
              </a:lnSpc>
            </a:pPr>
            <a:r>
              <a:rPr lang="en-US" sz="1332" dirty="0">
                <a:latin typeface="Courier New" pitchFamily="49" charset="0"/>
                <a:cs typeface="Courier New" panose="02070309020205020404" pitchFamily="49" charset="0"/>
              </a:rPr>
              <a:t>public void entryBeforePurchaseDateToPermanentExhibit(){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itchFamily="49" charset="0"/>
                <a:cs typeface="Courier New" panose="02070309020205020404" pitchFamily="49" charset="0"/>
              </a:rPr>
              <a:t>  LocalDateTime beforePurchaseDateTime = LocalDateTime.</a:t>
            </a: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of(2017, Month.AUGUST, 15, 15, 0, 0);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Exhibit exhibit = new Exhibit("test", 300, true);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 GeneralAdmissionTicket ticket = new GeneralAdmissionTicket(purchaseDateTime);</a:t>
            </a:r>
          </a:p>
          <a:p>
            <a:pPr>
              <a:lnSpc>
                <a:spcPts val="1332"/>
              </a:lnSpc>
            </a:pPr>
            <a:r>
              <a:rPr lang="en-US" sz="1332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ts val="1332"/>
              </a:lnSpc>
            </a:pPr>
            <a:r>
              <a:rPr lang="en-US" sz="1332" i="1" dirty="0">
                <a:latin typeface="Courier New" panose="02070309020205020404" pitchFamily="49" charset="0"/>
                <a:cs typeface="Courier New" panose="02070309020205020404" pitchFamily="49" charset="0"/>
              </a:rPr>
              <a:t>  assertFalse(ticket.isValid(exhibit, beforePurchaseDateTime));</a:t>
            </a:r>
          </a:p>
          <a:p>
            <a:pPr eaLnBrk="1" hangingPunct="1">
              <a:lnSpc>
                <a:spcPts val="1332"/>
              </a:lnSpc>
            </a:pPr>
            <a:r>
              <a:rPr lang="en-US" sz="1332" dirty="0">
                <a:latin typeface="Courier New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217057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14EB8B-806E-49CB-9192-C75BD5BAF1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Now, fix the implementation to get a “green”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We now have a regression test for this scenario</a:t>
            </a:r>
          </a:p>
          <a:p>
            <a:pPr lvl="1" eaLnBrk="1" hangingPunct="1"/>
            <a:r>
              <a:rPr lang="en-US" dirty="0"/>
              <a:t>Bug won’t come creeping back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A925B7-0613-4D4B-9F7D-0E666BAD5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TDD: Fix Bug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92AAB51E-AD86-4B4E-A47D-E6B335B78B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5462" y="2366593"/>
            <a:ext cx="9429706" cy="106240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</a:rPr>
              <a:t>private static boolean isTimeDifferenceLessThan(LocalDateTime firstDateTime,         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</a:rPr>
              <a:t>                                 LocalDateTime secondDateTime, long maxDiff){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</a:rPr>
              <a:t>         . . .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</a:rPr>
              <a:t>	return </a:t>
            </a:r>
            <a:r>
              <a:rPr lang="en-US" sz="1465" b="1" dirty="0">
                <a:latin typeface="Courier New" pitchFamily="49" charset="0"/>
              </a:rPr>
              <a:t>timeDiff &gt; 0 &amp;&amp;</a:t>
            </a:r>
            <a:r>
              <a:rPr lang="en-US" sz="1465" dirty="0">
                <a:latin typeface="Courier New" pitchFamily="49" charset="0"/>
              </a:rPr>
              <a:t> timeDiff &lt; maxDiff;</a:t>
            </a:r>
          </a:p>
          <a:p>
            <a:pPr eaLnBrk="1" hangingPunct="1">
              <a:lnSpc>
                <a:spcPts val="1465"/>
              </a:lnSpc>
            </a:pPr>
            <a:r>
              <a:rPr lang="en-US" sz="1465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138062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B694DA-5F35-4462-9B1C-80E8E7588D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Sometimes, need to do a common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for all tests</a:t>
            </a:r>
          </a:p>
          <a:p>
            <a:pPr lvl="1" eaLnBrk="1" hangingPunct="1"/>
            <a:r>
              <a:rPr lang="en-US" dirty="0"/>
              <a:t>No need 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before each individual test method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4A71752-91EE-4E37-8CF2-DD3B36084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Class-Wide </a:t>
            </a:r>
            <a:r>
              <a:rPr lang="en-US" dirty="0" err="1">
                <a:latin typeface="+mj-lt"/>
                <a:cs typeface="Courier New" panose="02070309020205020404" pitchFamily="49" charset="0"/>
              </a:rPr>
              <a:t>setUp</a:t>
            </a:r>
            <a:endParaRPr lang="en-US" dirty="0">
              <a:latin typeface="+mj-lt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68B48F0-1633-4AAE-BB5F-90DF41DBE9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9985" y="2749897"/>
            <a:ext cx="4787151" cy="3023135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class SomeTest   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private static Connection conn;</a:t>
            </a:r>
          </a:p>
          <a:p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@BeforeClass</a:t>
            </a:r>
          </a:p>
          <a:p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   public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static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void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overallInit(){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  conn = …;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@AfterClass</a:t>
            </a:r>
          </a:p>
          <a:p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   public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static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</a:t>
            </a:r>
            <a:r>
              <a:rPr lang="en-US" sz="1465" b="1" dirty="0">
                <a:solidFill>
                  <a:schemeClr val="tx1"/>
                </a:solidFill>
                <a:latin typeface="Courier New" pitchFamily="49" charset="0"/>
              </a:rPr>
              <a:t>void</a:t>
            </a:r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overallTeardown(){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  conn.close();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937194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67F45E-81FC-4799-A12C-CB5890CC38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Do not do common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 err="1"/>
              <a:t>s</a:t>
            </a:r>
            <a:r>
              <a:rPr lang="en-US" dirty="0"/>
              <a:t> in a constructor</a:t>
            </a:r>
          </a:p>
          <a:p>
            <a:pPr lvl="1" eaLnBrk="1" hangingPunct="1"/>
            <a:r>
              <a:rPr lang="en-US" dirty="0"/>
              <a:t>No guarantee that same test object will be used for all tests</a:t>
            </a:r>
          </a:p>
          <a:p>
            <a:pPr lvl="1" eaLnBrk="1" hangingPunct="1"/>
            <a:r>
              <a:rPr lang="en-US" dirty="0"/>
              <a:t>Test framework may execute tests in parallel</a:t>
            </a:r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413CB-EB54-4858-800E-6DAEB74AE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Prefer Class-Wide </a:t>
            </a:r>
            <a:r>
              <a:rPr lang="en-US" dirty="0" err="1">
                <a:latin typeface="+mj-lt"/>
                <a:cs typeface="Courier New" panose="02070309020205020404" pitchFamily="49" charset="0"/>
              </a:rPr>
              <a:t>setUp</a:t>
            </a:r>
            <a:r>
              <a:rPr lang="en-US" dirty="0">
                <a:latin typeface="+mj-lt"/>
              </a:rPr>
              <a:t> to Constructor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785484-9403-4FBC-AF31-E1E9EAB4A6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7401" y="3429000"/>
            <a:ext cx="3652320" cy="167045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public class SomeTest {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private Connection conn;</a:t>
            </a:r>
          </a:p>
          <a:p>
            <a:endParaRPr lang="en-US" sz="1465" dirty="0">
              <a:solidFill>
                <a:schemeClr val="tx1"/>
              </a:solidFill>
              <a:latin typeface="Courier New" pitchFamily="49" charset="0"/>
            </a:endParaRP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public SomeTest(){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     conn = …;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r>
              <a:rPr lang="en-US" sz="1465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00840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54CF2C-3A55-4375-A29C-0950DA5B84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JUnit 4, can mark a test as being ignored</a:t>
            </a:r>
          </a:p>
          <a:p>
            <a:pPr lvl="1" eaLnBrk="1" hangingPunct="1"/>
            <a:r>
              <a:rPr lang="en-US" dirty="0"/>
              <a:t>Unlike simply commenting out the test, the ignored test will be reported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CDF635-1DE0-4B8C-875B-C8BDAEF4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Ignoring a JUnit 4 Test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D3CB68F-E270-477B-9E9B-4E2379CFC082}"/>
              </a:ext>
            </a:extLst>
          </p:cNvPr>
          <p:cNvGrpSpPr/>
          <p:nvPr/>
        </p:nvGrpSpPr>
        <p:grpSpPr>
          <a:xfrm>
            <a:off x="2792192" y="3041443"/>
            <a:ext cx="6622737" cy="2356466"/>
            <a:chOff x="1337053" y="2386369"/>
            <a:chExt cx="6622737" cy="2356466"/>
          </a:xfrm>
        </p:grpSpPr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504A78B1-74F1-46A8-B808-FD9AF6332B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349440" y="2386369"/>
              <a:ext cx="6610350" cy="2356466"/>
            </a:xfrm>
            <a:prstGeom prst="rect">
              <a:avLst/>
            </a:prstGeom>
            <a:ln w="9525" algn="ctr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F7366CD2-F0D2-4129-AB7D-7FDD1DCC8B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7053" y="2964250"/>
              <a:ext cx="1524000" cy="381000"/>
            </a:xfrm>
            <a:prstGeom prst="ellipse">
              <a:avLst/>
            </a:prstGeom>
            <a:noFill/>
            <a:ln w="38100" algn="ctr">
              <a:solidFill>
                <a:schemeClr val="accent4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2400" dirty="0"/>
            </a:p>
          </p:txBody>
        </p:sp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5607D358-7010-4EA5-88B8-6414557BF5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648" y="3650050"/>
              <a:ext cx="1524000" cy="381000"/>
            </a:xfrm>
            <a:prstGeom prst="ellipse">
              <a:avLst/>
            </a:prstGeom>
            <a:noFill/>
            <a:ln w="38100" algn="ctr">
              <a:solidFill>
                <a:schemeClr val="accent4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2400" dirty="0"/>
            </a:p>
          </p:txBody>
        </p:sp>
        <p:sp>
          <p:nvSpPr>
            <p:cNvPr id="12" name="Oval 7">
              <a:extLst>
                <a:ext uri="{FF2B5EF4-FFF2-40B4-BE49-F238E27FC236}">
                  <a16:creationId xmlns:a16="http://schemas.microsoft.com/office/drawing/2014/main" id="{90C64F6B-6756-4488-BE18-973DDE2E2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308" y="3197331"/>
              <a:ext cx="3106195" cy="836788"/>
            </a:xfrm>
            <a:prstGeom prst="ellipse">
              <a:avLst/>
            </a:prstGeom>
            <a:noFill/>
            <a:ln w="38100" algn="ctr">
              <a:solidFill>
                <a:schemeClr val="accent4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59323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3866990" y="2297976"/>
            <a:ext cx="4853993" cy="2799156"/>
            <a:chOff x="4399685" y="655859"/>
            <a:chExt cx="4853993" cy="2799156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JUnit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21194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 err="1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setUp</a:t>
              </a: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 and teardown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077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Assertions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1098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6800611"/>
      </p:ext>
    </p:extLst>
  </p:cSld>
  <p:clrMapOvr>
    <a:masterClrMapping/>
  </p:clrMapOvr>
  <p:transition spd="slow">
    <p:push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BA474A5-655E-4965-8C83-A49A652A48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chapter, you have:</a:t>
            </a:r>
          </a:p>
          <a:p>
            <a:pPr eaLnBrk="1" hangingPunct="1"/>
            <a:r>
              <a:rPr lang="en-US" dirty="0"/>
              <a:t>Created Unit tests with JUnit</a:t>
            </a:r>
          </a:p>
          <a:p>
            <a:pPr eaLnBrk="1" hangingPunct="1"/>
            <a:r>
              <a:rPr lang="en-US" dirty="0"/>
              <a:t>Used Assertions to simplify test logic</a:t>
            </a:r>
          </a:p>
          <a:p>
            <a:pPr eaLnBrk="1" hangingPunct="1"/>
            <a:r>
              <a:rPr lang="en-US" dirty="0"/>
              <a:t>Managed fixtures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setUp</a:t>
            </a:r>
            <a:r>
              <a:rPr lang="en-US" dirty="0"/>
              <a:t> 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tearDown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US" dirty="0"/>
              <a:t>Simplified tests with JUnit4 annotations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C022D9D-EF76-4431-AEE0-7DEBEE3B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101397554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85491" y="2718036"/>
            <a:ext cx="8973932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</a:rPr>
              <a:t>Testing Concepts and Patterns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2983140"/>
            <a:ext cx="177500" cy="177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 9"/>
          <p:cNvSpPr/>
          <p:nvPr/>
        </p:nvSpPr>
        <p:spPr>
          <a:xfrm>
            <a:off x="223995" y="2983140"/>
            <a:ext cx="177500" cy="177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 10"/>
          <p:cNvSpPr/>
          <p:nvPr/>
        </p:nvSpPr>
        <p:spPr>
          <a:xfrm>
            <a:off x="447990" y="2983140"/>
            <a:ext cx="177500" cy="1775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11"/>
          <p:cNvSpPr/>
          <p:nvPr/>
        </p:nvSpPr>
        <p:spPr>
          <a:xfrm>
            <a:off x="670459" y="2983140"/>
            <a:ext cx="177500" cy="1775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895579" y="2983140"/>
            <a:ext cx="177500" cy="1775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0A0889-DAFD-904A-A0BA-28D71298063A}"/>
              </a:ext>
            </a:extLst>
          </p:cNvPr>
          <p:cNvSpPr txBox="1"/>
          <p:nvPr/>
        </p:nvSpPr>
        <p:spPr>
          <a:xfrm>
            <a:off x="1285491" y="2169904"/>
            <a:ext cx="242726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5400"/>
            </a:pPr>
            <a:r>
              <a:rPr lang="en-US" sz="2400" b="1" dirty="0">
                <a:solidFill>
                  <a:schemeClr val="tx1"/>
                </a:solidFill>
                <a:latin typeface="Lato"/>
                <a:ea typeface="Lato"/>
                <a:cs typeface="Lato"/>
              </a:rPr>
              <a:t>Advanced Java</a:t>
            </a:r>
            <a:endParaRPr lang="id-ID" sz="2400" b="1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4416702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EC0582-1513-4D3B-82BD-C39A0AF878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chapter, you will learn about:</a:t>
            </a:r>
          </a:p>
          <a:p>
            <a:r>
              <a:rPr lang="en-US" dirty="0"/>
              <a:t>Systematic TDD</a:t>
            </a:r>
          </a:p>
          <a:p>
            <a:r>
              <a:rPr lang="en-US" dirty="0"/>
              <a:t>Code smells</a:t>
            </a:r>
          </a:p>
          <a:p>
            <a:r>
              <a:rPr lang="en-US" dirty="0"/>
              <a:t>Testing concepts</a:t>
            </a:r>
          </a:p>
          <a:p>
            <a:r>
              <a:rPr lang="en-US" dirty="0" err="1"/>
              <a:t>EasyMock</a:t>
            </a:r>
            <a:endParaRPr lang="en-US" dirty="0"/>
          </a:p>
          <a:p>
            <a:r>
              <a:rPr lang="en-US" dirty="0"/>
              <a:t>Patterns</a:t>
            </a:r>
          </a:p>
          <a:p>
            <a:r>
              <a:rPr lang="en-US" dirty="0"/>
              <a:t>Code coverage</a:t>
            </a:r>
          </a:p>
          <a:p>
            <a:r>
              <a:rPr lang="en-US" dirty="0"/>
              <a:t>TestNG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DAD095-4AD8-4E6A-ADF5-854D988C1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Objectives</a:t>
            </a:r>
          </a:p>
        </p:txBody>
      </p:sp>
    </p:spTree>
    <p:extLst>
      <p:ext uri="{BB962C8B-B14F-4D97-AF65-F5344CB8AC3E}">
        <p14:creationId xmlns:p14="http://schemas.microsoft.com/office/powerpoint/2010/main" val="1631526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0143A9-684B-449B-9CC5-6E99A2BEA4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Traditional software development: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Test-driven development (TDD):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2B859E8-5D55-4BC4-82A2-4C260CE3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TDD?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DF85533-082A-444A-9BBC-48D5070483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853382"/>
              </p:ext>
            </p:extLst>
          </p:nvPr>
        </p:nvGraphicFramePr>
        <p:xfrm>
          <a:off x="4349226" y="2397347"/>
          <a:ext cx="4584928" cy="181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0" name="Visio" r:id="rId3" imgW="4028140" imgH="1599229" progId="">
                  <p:embed/>
                </p:oleObj>
              </mc:Choice>
              <mc:Fallback>
                <p:oleObj name="Visio" r:id="rId3" imgW="4028140" imgH="1599229" progId="">
                  <p:embed/>
                  <p:pic>
                    <p:nvPicPr>
                      <p:cNvPr id="1032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9226" y="2397347"/>
                        <a:ext cx="4584928" cy="1819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0A746E2-3450-4BE6-A00B-D3D362FF92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4166791"/>
              </p:ext>
            </p:extLst>
          </p:nvPr>
        </p:nvGraphicFramePr>
        <p:xfrm>
          <a:off x="4349226" y="4418693"/>
          <a:ext cx="4584928" cy="1819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Visio" r:id="rId5" imgW="4028140" imgH="1599229" progId="">
                  <p:embed/>
                </p:oleObj>
              </mc:Choice>
              <mc:Fallback>
                <p:oleObj name="Visio" r:id="rId5" imgW="4028140" imgH="1599229" progId="">
                  <p:embed/>
                  <p:pic>
                    <p:nvPicPr>
                      <p:cNvPr id="1033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9226" y="4418693"/>
                        <a:ext cx="4584928" cy="181987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6">
            <a:extLst>
              <a:ext uri="{FF2B5EF4-FFF2-40B4-BE49-F238E27FC236}">
                <a16:creationId xmlns:a16="http://schemas.microsoft.com/office/drawing/2014/main" id="{F9A62E8C-E57F-4648-8280-90900F75B4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60380" y="2600291"/>
            <a:ext cx="1851789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1800" b="1" dirty="0">
                <a:solidFill>
                  <a:schemeClr val="accent4"/>
                </a:solidFill>
                <a:latin typeface="+mj-lt"/>
                <a:cs typeface="+mn-cs"/>
              </a:rPr>
              <a:t>Upfront Design</a:t>
            </a: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42254A5B-69BD-4275-ADDA-03F8DA05D3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3203" y="4824401"/>
            <a:ext cx="1826141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US" sz="1800" b="1" dirty="0">
                <a:solidFill>
                  <a:schemeClr val="accent4"/>
                </a:solidFill>
                <a:latin typeface="+mj-lt"/>
                <a:cs typeface="+mn-cs"/>
              </a:rPr>
              <a:t>Implicit Design</a:t>
            </a:r>
          </a:p>
        </p:txBody>
      </p:sp>
    </p:spTree>
    <p:extLst>
      <p:ext uri="{BB962C8B-B14F-4D97-AF65-F5344CB8AC3E}">
        <p14:creationId xmlns:p14="http://schemas.microsoft.com/office/powerpoint/2010/main" val="19899310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664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099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22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9130500"/>
      </p:ext>
    </p:extLst>
  </p:cSld>
  <p:clrMapOvr>
    <a:masterClrMapping/>
  </p:clrMapOvr>
  <p:transition spd="slow">
    <p:push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64B8FE-E37B-4A27-8632-D531FA5F0B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design of any system starts with requirements</a:t>
            </a:r>
          </a:p>
          <a:p>
            <a:pPr lvl="1" eaLnBrk="1" hangingPunct="1"/>
            <a:r>
              <a:rPr lang="en-US" dirty="0"/>
              <a:t>Traditional design is to break requirements into tasks</a:t>
            </a:r>
          </a:p>
          <a:p>
            <a:pPr lvl="1" eaLnBrk="1" hangingPunct="1"/>
            <a:r>
              <a:rPr lang="en-US" dirty="0"/>
              <a:t>The tasks, when completed, will lead to satisfying the requirement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>
              <a:spcBef>
                <a:spcPts val="0"/>
              </a:spcBef>
            </a:pPr>
            <a:endParaRPr lang="en-US" sz="1000" dirty="0"/>
          </a:p>
          <a:p>
            <a:pPr eaLnBrk="1" hangingPunct="1"/>
            <a:r>
              <a:rPr lang="en-US" dirty="0"/>
              <a:t>The problem is that this imposes a technical design too early in the process</a:t>
            </a:r>
          </a:p>
          <a:p>
            <a:pPr lvl="1" eaLnBrk="1" hangingPunct="1"/>
            <a:r>
              <a:rPr lang="en-US" dirty="0"/>
              <a:t>For 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TaxRateSchedule</a:t>
            </a:r>
            <a:r>
              <a:rPr lang="en-US" dirty="0"/>
              <a:t> class and a database table of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itemCode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en-US" dirty="0"/>
              <a:t>,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classification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FBDBBF-EFA2-4C3C-8633-4A1542CD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Decomposing Requirements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CE6714B-C439-4434-88B5-3477E0321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5713" y="3046627"/>
            <a:ext cx="9904828" cy="181498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Given a list of items, find total sales tax: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Task:  Create sales tax schedule class for state using a factory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Task:  Look up state classification of item in database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           Example: Item# 1342 is considered "precooked food item" in Ohio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Task:  Send classification to tax schedule to get tax rate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           Example: Tax rate for "precooked food item" in Ohio is 5.9%</a:t>
            </a:r>
          </a:p>
          <a:p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Task:  Send item cost and tax rate to cost engine to get final cost</a:t>
            </a:r>
          </a:p>
        </p:txBody>
      </p:sp>
    </p:spTree>
    <p:extLst>
      <p:ext uri="{BB962C8B-B14F-4D97-AF65-F5344CB8AC3E}">
        <p14:creationId xmlns:p14="http://schemas.microsoft.com/office/powerpoint/2010/main" val="143824703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9C07A-0853-4E8B-AAA2-127D4DF47F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TDD, requirements are not decomposed into tasks</a:t>
            </a:r>
          </a:p>
          <a:p>
            <a:pPr lvl="1"/>
            <a:r>
              <a:rPr lang="en-US" dirty="0"/>
              <a:t>Instead, they are decomposed into tests</a:t>
            </a:r>
          </a:p>
          <a:p>
            <a:r>
              <a:rPr lang="en-US" dirty="0"/>
              <a:t>From the requirements of each subsystem, form tests</a:t>
            </a:r>
          </a:p>
          <a:p>
            <a:pPr lvl="1"/>
            <a:r>
              <a:rPr lang="en-US" dirty="0"/>
              <a:t>Create and maintain test lists</a:t>
            </a:r>
          </a:p>
          <a:p>
            <a:pPr lvl="2"/>
            <a:r>
              <a:rPr lang="en-US" dirty="0"/>
              <a:t>On paper, on whiteboard, or electronic form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Which way of expressing requirements will lead to cleaner code?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821B0B-4B66-47D9-B9BF-F35B19F3B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Requirements, Form Tests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FB70B63-4B8A-4DA5-A7E9-0584659330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6415" y="3429000"/>
            <a:ext cx="10290608" cy="181498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tax rate is 5% and item cost is $1.00, total cost of item is $1.05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Item# 1302 is a "precooked food item" in Ohio; so, its tax rate is 5%.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Item# 4301 is a "restricted beverage" in Alabama; so its tax rate is 10%.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an item is priced at $1.99 for 2 items, the item’s cost if only one is purchased is $1.00.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an item is priced at $1.99 for 2 items, the total cost if 3 items are purchased is $2.99.</a:t>
            </a:r>
          </a:p>
        </p:txBody>
      </p:sp>
    </p:spTree>
    <p:extLst>
      <p:ext uri="{BB962C8B-B14F-4D97-AF65-F5344CB8AC3E}">
        <p14:creationId xmlns:p14="http://schemas.microsoft.com/office/powerpoint/2010/main" val="134990123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967209-4AD9-4A88-940C-BB7838447D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In TDD, often have to write code assuming code-to-test exists</a:t>
            </a:r>
          </a:p>
          <a:p>
            <a:pPr lvl="1" eaLnBrk="1" hangingPunct="1"/>
            <a:r>
              <a:rPr lang="en-US" dirty="0"/>
              <a:t>Known as </a:t>
            </a:r>
            <a:r>
              <a:rPr lang="en-US" i="1" dirty="0">
                <a:latin typeface="Century Schoolbook" panose="02040604050505020304" pitchFamily="18" charset="0"/>
              </a:rPr>
              <a:t>programming by intention</a:t>
            </a:r>
          </a:p>
          <a:p>
            <a:pPr eaLnBrk="1" hangingPunct="1"/>
            <a:r>
              <a:rPr lang="en-US" dirty="0"/>
              <a:t>Advantages of programming by intention:</a:t>
            </a:r>
          </a:p>
          <a:p>
            <a:pPr lvl="1" eaLnBrk="1" hangingPunct="1"/>
            <a:r>
              <a:rPr lang="en-US" dirty="0"/>
              <a:t>Code flows better</a:t>
            </a:r>
          </a:p>
          <a:p>
            <a:pPr lvl="1" eaLnBrk="1" hangingPunct="1"/>
            <a:r>
              <a:rPr lang="en-US" dirty="0"/>
              <a:t>Code is easier to understand because its intention is clear</a:t>
            </a:r>
          </a:p>
          <a:p>
            <a:pPr lvl="1" eaLnBrk="1" hangingPunct="1"/>
            <a:r>
              <a:rPr lang="en-US" dirty="0"/>
              <a:t>Code structure reflects what it does and why it does it</a:t>
            </a:r>
          </a:p>
          <a:p>
            <a:pPr lvl="2" eaLnBrk="1" hangingPunct="1"/>
            <a:r>
              <a:rPr lang="en-US" dirty="0"/>
              <a:t>Not hung around the manner in which it is done</a:t>
            </a:r>
          </a:p>
          <a:p>
            <a:pPr lvl="1" eaLnBrk="1" hangingPunct="1"/>
            <a:r>
              <a:rPr lang="en-US" dirty="0"/>
              <a:t>Write code first from the point of the view of users of the code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8DAC23C-1CCF-46C4-9769-32BA067D8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By Intention</a:t>
            </a:r>
          </a:p>
        </p:txBody>
      </p:sp>
    </p:spTree>
    <p:extLst>
      <p:ext uri="{BB962C8B-B14F-4D97-AF65-F5344CB8AC3E}">
        <p14:creationId xmlns:p14="http://schemas.microsoft.com/office/powerpoint/2010/main" val="31706415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D394EDA-7C84-46F4-8886-8282E804C0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A good test should test a small, focused, atomic slice of desired behavior</a:t>
            </a:r>
          </a:p>
          <a:p>
            <a:pPr lvl="1" eaLnBrk="1" hangingPunct="1"/>
            <a:r>
              <a:rPr lang="en-US" dirty="0"/>
              <a:t>Should be atomic and isolated</a:t>
            </a:r>
          </a:p>
          <a:p>
            <a:pPr eaLnBrk="1" hangingPunct="1"/>
            <a:r>
              <a:rPr lang="en-US" dirty="0"/>
              <a:t>Mechanically, tests should be easy to run in an automated manner</a:t>
            </a:r>
          </a:p>
          <a:p>
            <a:pPr lvl="1" eaLnBrk="1" hangingPunct="1"/>
            <a:r>
              <a:rPr lang="en-US" dirty="0"/>
              <a:t>Automated</a:t>
            </a:r>
          </a:p>
          <a:p>
            <a:pPr lvl="1" eaLnBrk="1" hangingPunct="1"/>
            <a:r>
              <a:rPr lang="en-US" dirty="0"/>
              <a:t>No manual set up</a:t>
            </a:r>
          </a:p>
          <a:p>
            <a:pPr lvl="1" eaLnBrk="1" hangingPunct="1"/>
            <a:r>
              <a:rPr lang="en-US" dirty="0"/>
              <a:t>Be fast</a:t>
            </a:r>
          </a:p>
          <a:p>
            <a:pPr eaLnBrk="1" hangingPunct="1"/>
            <a:r>
              <a:rPr lang="en-US" dirty="0"/>
              <a:t>Tests should not depend on each other</a:t>
            </a:r>
          </a:p>
          <a:p>
            <a:pPr lvl="1" eaLnBrk="1" hangingPunct="1"/>
            <a:r>
              <a:rPr lang="en-US" dirty="0"/>
              <a:t>However, separate tests will often be related to one another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C41D2E-2F11-4E30-B4CE-729FC4DF8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Good Test?</a:t>
            </a:r>
          </a:p>
        </p:txBody>
      </p:sp>
    </p:spTree>
    <p:extLst>
      <p:ext uri="{BB962C8B-B14F-4D97-AF65-F5344CB8AC3E}">
        <p14:creationId xmlns:p14="http://schemas.microsoft.com/office/powerpoint/2010/main" val="339261556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3AB7D6-10E5-40CA-A3CF-855AE97A5A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Can group tests together to identify modules to build</a:t>
            </a:r>
          </a:p>
          <a:p>
            <a:pPr lvl="1" eaLnBrk="1" hangingPunct="1"/>
            <a:r>
              <a:rPr lang="en-US" dirty="0"/>
              <a:t>1) Find total sales price of item given the total cost and tax rate</a:t>
            </a:r>
          </a:p>
          <a:p>
            <a:pPr lvl="1" eaLnBrk="1" hangingPunct="1"/>
            <a:r>
              <a:rPr lang="en-US" dirty="0"/>
              <a:t>2,3) Find tax rate given an item code and state</a:t>
            </a:r>
          </a:p>
          <a:p>
            <a:pPr lvl="1" eaLnBrk="1" hangingPunct="1"/>
            <a:r>
              <a:rPr lang="en-US" dirty="0"/>
              <a:t>4,5) Find total cost of item given the price and quantity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 eaLnBrk="1" hangingPunct="1"/>
            <a:r>
              <a:rPr lang="en-US" dirty="0"/>
              <a:t>Which test do we build first?  What do you do about the other tests?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8474DA8-C928-4E9D-B45C-FA2526B44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Tests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888EB72D-CF9B-4655-9087-40068135EE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920" y="3126247"/>
            <a:ext cx="10175101" cy="2307170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tax rate is 5% and item cost is $1.00, total cost of item is $1.05</a:t>
            </a:r>
          </a:p>
          <a:p>
            <a:pPr marL="342903" indent="-342903">
              <a:buFontTx/>
              <a:buAutoNum type="arabicPeriod"/>
            </a:pPr>
            <a:endParaRPr lang="en-US" sz="1599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Item# 1302 is a "precooked food item" in Ohio; so, its tax rate is 5%.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Item# 4301 is a "restricted beverage" in Alabama; so its tax rate is 10%.</a:t>
            </a:r>
          </a:p>
          <a:p>
            <a:pPr marL="342903" indent="-342903">
              <a:buFontTx/>
              <a:buAutoNum type="arabicPeriod"/>
            </a:pPr>
            <a:endParaRPr lang="en-US" sz="1599" dirty="0">
              <a:solidFill>
                <a:schemeClr val="tx1"/>
              </a:solidFill>
              <a:latin typeface="Courier New" pitchFamily="49" charset="0"/>
            </a:endParaRP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an item is priced at $1.99 for 2 items, the item’s cost if only one is purchased is $1.00.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If an item is priced at $1.99 for 2 items, the total cost if 3 items are purchased is $2.99.</a:t>
            </a:r>
          </a:p>
        </p:txBody>
      </p:sp>
    </p:spTree>
    <p:extLst>
      <p:ext uri="{BB962C8B-B14F-4D97-AF65-F5344CB8AC3E}">
        <p14:creationId xmlns:p14="http://schemas.microsoft.com/office/powerpoint/2010/main" val="7579244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B99389-6545-4C68-B616-0E764DFEEE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One strategy is to pick the test that drives design in the desired direction</a:t>
            </a:r>
          </a:p>
          <a:p>
            <a:pPr lvl="1" eaLnBrk="1" hangingPunct="1"/>
            <a:r>
              <a:rPr lang="en-US" dirty="0"/>
              <a:t>Typically, the easiest, smallest step</a:t>
            </a:r>
          </a:p>
          <a:p>
            <a:pPr lvl="1" eaLnBrk="1" hangingPunct="1"/>
            <a:r>
              <a:rPr lang="en-US" dirty="0"/>
              <a:t>Decide whether to proceed breadth-first or depth-first</a:t>
            </a:r>
          </a:p>
          <a:p>
            <a:pPr eaLnBrk="1" hangingPunct="1"/>
            <a:r>
              <a:rPr lang="en-US" dirty="0"/>
              <a:t>Breadth-first</a:t>
            </a:r>
          </a:p>
          <a:p>
            <a:pPr lvl="1" eaLnBrk="1" hangingPunct="1"/>
            <a:r>
              <a:rPr lang="en-US" dirty="0"/>
              <a:t>Replace rest of system with simplistic functionality</a:t>
            </a:r>
          </a:p>
          <a:p>
            <a:pPr eaLnBrk="1" hangingPunct="1"/>
            <a:r>
              <a:rPr lang="en-US" dirty="0"/>
              <a:t>Depth-first</a:t>
            </a:r>
          </a:p>
          <a:p>
            <a:pPr lvl="1" eaLnBrk="1" hangingPunct="1"/>
            <a:r>
              <a:rPr lang="en-US" dirty="0"/>
              <a:t>Build up individual, isolated pieces</a:t>
            </a:r>
          </a:p>
          <a:p>
            <a:pPr lvl="1" eaLnBrk="1" hangingPunct="1"/>
            <a:r>
              <a:rPr lang="en-US" dirty="0"/>
              <a:t>Then integrate all the pieces</a:t>
            </a:r>
          </a:p>
          <a:p>
            <a:pPr eaLnBrk="1" hangingPunct="1"/>
            <a:r>
              <a:rPr lang="en-US" dirty="0"/>
              <a:t>Typically, employ both strategies </a:t>
            </a:r>
            <a:br>
              <a:rPr lang="en-US" dirty="0"/>
            </a:br>
            <a:r>
              <a:rPr lang="en-US" dirty="0"/>
              <a:t>in a project</a:t>
            </a:r>
          </a:p>
          <a:p>
            <a:pPr lvl="1" eaLnBrk="1" hangingPunct="1"/>
            <a:r>
              <a:rPr lang="en-US" dirty="0"/>
              <a:t>Depth-first for some pieces</a:t>
            </a:r>
          </a:p>
          <a:p>
            <a:pPr lvl="1" eaLnBrk="1" hangingPunct="1"/>
            <a:r>
              <a:rPr lang="en-US" dirty="0"/>
              <a:t>Breadth-first for others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12C5016-EEFA-4DE1-A647-650B63DB9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to Depth-First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C1C852-7E09-4D96-BC56-E6A5B56F7AF9}"/>
              </a:ext>
            </a:extLst>
          </p:cNvPr>
          <p:cNvGrpSpPr/>
          <p:nvPr/>
        </p:nvGrpSpPr>
        <p:grpSpPr>
          <a:xfrm>
            <a:off x="6781514" y="2352947"/>
            <a:ext cx="4343400" cy="3494087"/>
            <a:chOff x="5086612" y="1766344"/>
            <a:chExt cx="3260566" cy="2622992"/>
          </a:xfrm>
        </p:grpSpPr>
        <p:graphicFrame>
          <p:nvGraphicFramePr>
            <p:cNvPr id="9" name="Object 5">
              <a:extLst>
                <a:ext uri="{FF2B5EF4-FFF2-40B4-BE49-F238E27FC236}">
                  <a16:creationId xmlns:a16="http://schemas.microsoft.com/office/drawing/2014/main" id="{40990D57-DABE-4AA8-B5A9-E8386C47F77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45637" y="2395576"/>
            <a:ext cx="2315526" cy="19937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8" name="Visio" r:id="rId3" imgW="3084992" imgH="2656157" progId="">
                    <p:embed/>
                  </p:oleObj>
                </mc:Choice>
                <mc:Fallback>
                  <p:oleObj name="Visio" r:id="rId3" imgW="3084992" imgH="2656157" progId="">
                    <p:embed/>
                    <p:pic>
                      <p:nvPicPr>
                        <p:cNvPr id="1127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45637" y="2395576"/>
                          <a:ext cx="2315526" cy="19937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AutoShape 6">
              <a:extLst>
                <a:ext uri="{FF2B5EF4-FFF2-40B4-BE49-F238E27FC236}">
                  <a16:creationId xmlns:a16="http://schemas.microsoft.com/office/drawing/2014/main" id="{2E0661CC-479E-4074-A4D2-FA4FE27A8A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6612" y="3825649"/>
              <a:ext cx="915247" cy="286015"/>
            </a:xfrm>
            <a:prstGeom prst="wedgeRectCallout">
              <a:avLst>
                <a:gd name="adj1" fmla="val 35676"/>
                <a:gd name="adj2" fmla="val -142083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Tests 4,5</a:t>
              </a:r>
            </a:p>
          </p:txBody>
        </p:sp>
        <p:sp>
          <p:nvSpPr>
            <p:cNvPr id="11" name="AutoShape 7">
              <a:extLst>
                <a:ext uri="{FF2B5EF4-FFF2-40B4-BE49-F238E27FC236}">
                  <a16:creationId xmlns:a16="http://schemas.microsoft.com/office/drawing/2014/main" id="{150B08EB-C0FE-4761-9535-61240CE0A0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8714" y="1766344"/>
              <a:ext cx="915247" cy="286015"/>
            </a:xfrm>
            <a:prstGeom prst="wedgeRectCallout">
              <a:avLst>
                <a:gd name="adj1" fmla="val -76431"/>
                <a:gd name="adj2" fmla="val 179583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Test 1</a:t>
              </a:r>
            </a:p>
          </p:txBody>
        </p:sp>
        <p:sp>
          <p:nvSpPr>
            <p:cNvPr id="12" name="AutoShape 8">
              <a:extLst>
                <a:ext uri="{FF2B5EF4-FFF2-40B4-BE49-F238E27FC236}">
                  <a16:creationId xmlns:a16="http://schemas.microsoft.com/office/drawing/2014/main" id="{E76DAB40-F37B-4834-A711-304201D436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1931" y="2967605"/>
              <a:ext cx="915247" cy="286015"/>
            </a:xfrm>
            <a:prstGeom prst="wedgeRectCallout">
              <a:avLst>
                <a:gd name="adj1" fmla="val -77866"/>
                <a:gd name="adj2" fmla="val 39583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Tests 2,3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872120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0BFD3F-8A48-485D-A131-32822E140B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First, build cost engine: simplest and quite isolated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Build Tax Engine using breadth-first strategy (using fake components)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Then, integrate entire system using Point-of-Sale engine</a:t>
            </a:r>
          </a:p>
          <a:p>
            <a:pPr lvl="1"/>
            <a:r>
              <a:rPr lang="en-US" dirty="0"/>
              <a:t>Depth-first strategy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3A7AF58-6DE5-4364-8EE6-665D395EE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Test/Design Strategy</a:t>
            </a:r>
          </a:p>
        </p:txBody>
      </p:sp>
      <p:graphicFrame>
        <p:nvGraphicFramePr>
          <p:cNvPr id="9" name="Object 4">
            <a:extLst>
              <a:ext uri="{FF2B5EF4-FFF2-40B4-BE49-F238E27FC236}">
                <a16:creationId xmlns:a16="http://schemas.microsoft.com/office/drawing/2014/main" id="{19A5AB6A-61E8-4B10-89E1-F840837722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4415149"/>
              </p:ext>
            </p:extLst>
          </p:nvPr>
        </p:nvGraphicFramePr>
        <p:xfrm>
          <a:off x="3881285" y="2307947"/>
          <a:ext cx="1027113" cy="798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4" name="Visio" r:id="rId3" imgW="1027522" imgH="799129" progId="">
                  <p:embed/>
                </p:oleObj>
              </mc:Choice>
              <mc:Fallback>
                <p:oleObj name="Visio" r:id="rId3" imgW="1027522" imgH="799129" progId="">
                  <p:embed/>
                  <p:pic>
                    <p:nvPicPr>
                      <p:cNvPr id="1331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1285" y="2307947"/>
                        <a:ext cx="1027113" cy="798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5">
            <a:extLst>
              <a:ext uri="{FF2B5EF4-FFF2-40B4-BE49-F238E27FC236}">
                <a16:creationId xmlns:a16="http://schemas.microsoft.com/office/drawing/2014/main" id="{CE1386E9-8608-4C93-99DC-08109DE7D5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968939"/>
              </p:ext>
            </p:extLst>
          </p:nvPr>
        </p:nvGraphicFramePr>
        <p:xfrm>
          <a:off x="5448052" y="3429000"/>
          <a:ext cx="2055812" cy="174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5" name="Visio" r:id="rId5" imgW="2056499" imgH="1741965" progId="">
                  <p:embed/>
                </p:oleObj>
              </mc:Choice>
              <mc:Fallback>
                <p:oleObj name="Visio" r:id="rId5" imgW="2056499" imgH="1741965" progId="">
                  <p:embed/>
                  <p:pic>
                    <p:nvPicPr>
                      <p:cNvPr id="13319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48052" y="3429000"/>
                        <a:ext cx="2055812" cy="1741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6">
            <a:extLst>
              <a:ext uri="{FF2B5EF4-FFF2-40B4-BE49-F238E27FC236}">
                <a16:creationId xmlns:a16="http://schemas.microsoft.com/office/drawing/2014/main" id="{344E3893-12A9-4040-A511-9CFD77CEBA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130508"/>
              </p:ext>
            </p:extLst>
          </p:nvPr>
        </p:nvGraphicFramePr>
        <p:xfrm>
          <a:off x="2738285" y="3429000"/>
          <a:ext cx="2055812" cy="174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6" name="Visio" r:id="rId7" imgW="2056499" imgH="1741965" progId="">
                  <p:embed/>
                </p:oleObj>
              </mc:Choice>
              <mc:Fallback>
                <p:oleObj name="Visio" r:id="rId7" imgW="2056499" imgH="1741965" progId="">
                  <p:embed/>
                  <p:pic>
                    <p:nvPicPr>
                      <p:cNvPr id="1332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8285" y="3429000"/>
                        <a:ext cx="2055812" cy="1741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7">
            <a:extLst>
              <a:ext uri="{FF2B5EF4-FFF2-40B4-BE49-F238E27FC236}">
                <a16:creationId xmlns:a16="http://schemas.microsoft.com/office/drawing/2014/main" id="{2D52AC21-BA65-41CA-A602-E2FF9A2038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1776251"/>
              </p:ext>
            </p:extLst>
          </p:nvPr>
        </p:nvGraphicFramePr>
        <p:xfrm>
          <a:off x="8157819" y="3429000"/>
          <a:ext cx="2055812" cy="174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7" name="Visio" r:id="rId9" imgW="2066740" imgH="1752600" progId="Visio.Drawing.11">
                  <p:embed/>
                </p:oleObj>
              </mc:Choice>
              <mc:Fallback>
                <p:oleObj name="Visio" r:id="rId9" imgW="2066740" imgH="1752600" progId="Visio.Drawing.11">
                  <p:embed/>
                  <p:pic>
                    <p:nvPicPr>
                      <p:cNvPr id="13321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57819" y="3429000"/>
                        <a:ext cx="2055812" cy="1741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600810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55F571C-2A03-49A5-A16A-C62D1A9EE8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Choosing to go depth-first or breadth-first is the most common test selection strategy</a:t>
            </a:r>
          </a:p>
          <a:p>
            <a:pPr lvl="1"/>
            <a:r>
              <a:rPr lang="en-US" dirty="0"/>
              <a:t>Provides for systematic progress</a:t>
            </a:r>
          </a:p>
          <a:p>
            <a:pPr lvl="1"/>
            <a:r>
              <a:rPr lang="en-US" dirty="0"/>
              <a:t>But there are a few others that may be useful in some cases</a:t>
            </a:r>
          </a:p>
          <a:p>
            <a:pPr marL="569918" indent="-342903">
              <a:buFont typeface="+mj-lt"/>
              <a:buAutoNum type="arabicPeriod"/>
            </a:pPr>
            <a:r>
              <a:rPr lang="en-US" dirty="0"/>
              <a:t>Reduce uncertainty</a:t>
            </a:r>
          </a:p>
          <a:p>
            <a:pPr marL="796931" lvl="1"/>
            <a:r>
              <a:rPr lang="en-US" dirty="0"/>
              <a:t>Address risky areas first because they can affect project feasibility</a:t>
            </a:r>
          </a:p>
          <a:p>
            <a:pPr marL="569918" indent="-342903">
              <a:buFont typeface="+mj-lt"/>
              <a:buAutoNum type="arabicPeriod"/>
            </a:pPr>
            <a:r>
              <a:rPr lang="en-US" dirty="0"/>
              <a:t>Follow familiar path</a:t>
            </a:r>
          </a:p>
          <a:p>
            <a:pPr marL="796931" lvl="1"/>
            <a:r>
              <a:rPr lang="en-US" dirty="0"/>
              <a:t>Get maximum value for effort</a:t>
            </a:r>
          </a:p>
          <a:p>
            <a:pPr marL="796931" lvl="1"/>
            <a:r>
              <a:rPr lang="en-US" dirty="0"/>
              <a:t>Useful in convincing customers of progress</a:t>
            </a:r>
          </a:p>
          <a:p>
            <a:pPr marL="569918" indent="-342903">
              <a:buFont typeface="+mj-lt"/>
              <a:buAutoNum type="arabicPeriod"/>
            </a:pPr>
            <a:r>
              <a:rPr lang="en-US" dirty="0"/>
              <a:t>Follow high-value avenues first</a:t>
            </a:r>
          </a:p>
          <a:p>
            <a:pPr marL="796931" lvl="1"/>
            <a:r>
              <a:rPr lang="en-US" dirty="0"/>
              <a:t>Handle less valuable use cases last</a:t>
            </a:r>
          </a:p>
          <a:p>
            <a:pPr marL="569918" indent="-342903">
              <a:buFont typeface="+mj-lt"/>
              <a:buAutoNum type="arabicPeriod"/>
            </a:pPr>
            <a:r>
              <a:rPr lang="en-US" dirty="0"/>
              <a:t>Implement the positive case first</a:t>
            </a:r>
          </a:p>
          <a:p>
            <a:pPr marL="796931" lvl="1"/>
            <a:r>
              <a:rPr lang="en-US" dirty="0"/>
              <a:t>Deal with uncommon errors and corner situations later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F8A034-D497-45A9-B930-FF992B52A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Test Selection Strategies</a:t>
            </a:r>
          </a:p>
        </p:txBody>
      </p:sp>
    </p:spTree>
    <p:extLst>
      <p:ext uri="{BB962C8B-B14F-4D97-AF65-F5344CB8AC3E}">
        <p14:creationId xmlns:p14="http://schemas.microsoft.com/office/powerpoint/2010/main" val="330004246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9D8129-E984-4BF1-96D4-3E87EA08B4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Having written a test, need to write code to make the test pass</a:t>
            </a:r>
          </a:p>
          <a:p>
            <a:pPr lvl="1"/>
            <a:r>
              <a:rPr lang="en-US" dirty="0"/>
              <a:t>Several strategies to do this</a:t>
            </a:r>
          </a:p>
          <a:p>
            <a:r>
              <a:rPr lang="en-US" dirty="0"/>
              <a:t>Implementation strategies</a:t>
            </a:r>
          </a:p>
          <a:p>
            <a:pPr marL="571504" lvl="1" indent="-342903">
              <a:buFont typeface="+mj-lt"/>
              <a:buAutoNum type="arabicPeriod"/>
            </a:pPr>
            <a:r>
              <a:rPr lang="en-US" dirty="0"/>
              <a:t>Write the final, production-version code in one go</a:t>
            </a:r>
          </a:p>
          <a:p>
            <a:pPr marL="571504" lvl="1" indent="-342903">
              <a:buFont typeface="+mj-lt"/>
              <a:buAutoNum type="arabicPeriod"/>
            </a:pPr>
            <a:r>
              <a:rPr lang="en-US" dirty="0"/>
              <a:t>Create a fake implementation that does pass the test</a:t>
            </a:r>
          </a:p>
          <a:p>
            <a:pPr marL="571504" lvl="1" indent="-342903">
              <a:buFont typeface="+mj-lt"/>
              <a:buAutoNum type="arabicPeriod"/>
            </a:pPr>
            <a:r>
              <a:rPr lang="en-US" dirty="0"/>
              <a:t>Triangulate to final solution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05A52-2516-4515-9839-D59D52507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Strategies</a:t>
            </a:r>
          </a:p>
        </p:txBody>
      </p:sp>
    </p:spTree>
    <p:extLst>
      <p:ext uri="{BB962C8B-B14F-4D97-AF65-F5344CB8AC3E}">
        <p14:creationId xmlns:p14="http://schemas.microsoft.com/office/powerpoint/2010/main" val="144930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659D996-898A-4DD4-B61F-A24BC9404F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TDD consists of the following steps:</a:t>
            </a:r>
          </a:p>
          <a:p>
            <a:pPr marL="569918" lvl="1" indent="-342903">
              <a:buFontTx/>
              <a:buAutoNum type="arabicPeriod"/>
            </a:pPr>
            <a:r>
              <a:rPr lang="en-US" dirty="0"/>
              <a:t>Write a test</a:t>
            </a:r>
          </a:p>
          <a:p>
            <a:pPr marL="860431" lvl="1"/>
            <a:r>
              <a:rPr lang="en-US" dirty="0"/>
              <a:t>Nails down “public face” of the class</a:t>
            </a:r>
          </a:p>
          <a:p>
            <a:pPr marL="860431" lvl="1"/>
            <a:r>
              <a:rPr lang="en-US" dirty="0"/>
              <a:t>Class, library tends to be easy to use</a:t>
            </a:r>
          </a:p>
          <a:p>
            <a:pPr marL="860431" lvl="1"/>
            <a:r>
              <a:rPr lang="en-US" dirty="0"/>
              <a:t>At this point, the test fails (“red”)</a:t>
            </a:r>
          </a:p>
          <a:p>
            <a:pPr marL="569918" lvl="1" indent="-342903">
              <a:buFont typeface="+mj-lt"/>
              <a:buAutoNum type="arabicPeriod" startAt="2"/>
            </a:pPr>
            <a:r>
              <a:rPr lang="en-US" dirty="0"/>
              <a:t>Implement code</a:t>
            </a:r>
          </a:p>
          <a:p>
            <a:pPr marL="860431" lvl="1"/>
            <a:r>
              <a:rPr lang="en-US" dirty="0"/>
              <a:t>Start off with a simple internal design for the code</a:t>
            </a:r>
          </a:p>
          <a:p>
            <a:pPr marL="860431" lvl="1"/>
            <a:r>
              <a:rPr lang="en-US" dirty="0"/>
              <a:t>Simplest possible implementation to get the test to pass (“green”)</a:t>
            </a:r>
          </a:p>
          <a:p>
            <a:pPr marL="569918" lvl="1" indent="-342903">
              <a:buFont typeface="+mj-lt"/>
              <a:buAutoNum type="arabicPeriod" startAt="3"/>
            </a:pPr>
            <a:r>
              <a:rPr lang="en-US" dirty="0"/>
              <a:t>Improve design without introducing new behavior</a:t>
            </a:r>
          </a:p>
          <a:p>
            <a:pPr marL="860431" lvl="1"/>
            <a:r>
              <a:rPr lang="en-US" dirty="0"/>
              <a:t>Called refactoring</a:t>
            </a:r>
          </a:p>
          <a:p>
            <a:pPr marL="860431" lvl="1"/>
            <a:r>
              <a:rPr lang="en-US" dirty="0"/>
              <a:t>Make sure that tests continue to pass, so no new bugs are introduced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C34026E-4B48-4F7E-89D9-9B090E06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in TDD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6DA63C9-54DA-45B9-8922-8E6C37907F4E}"/>
              </a:ext>
            </a:extLst>
          </p:cNvPr>
          <p:cNvGrpSpPr/>
          <p:nvPr/>
        </p:nvGrpSpPr>
        <p:grpSpPr>
          <a:xfrm>
            <a:off x="7045123" y="2143025"/>
            <a:ext cx="4316238" cy="1921350"/>
            <a:chOff x="4800600" y="1048863"/>
            <a:chExt cx="4316238" cy="1921350"/>
          </a:xfrm>
        </p:grpSpPr>
        <p:graphicFrame>
          <p:nvGraphicFramePr>
            <p:cNvPr id="10" name="Object 5">
              <a:extLst>
                <a:ext uri="{FF2B5EF4-FFF2-40B4-BE49-F238E27FC236}">
                  <a16:creationId xmlns:a16="http://schemas.microsoft.com/office/drawing/2014/main" id="{08F4C570-7B6A-4BE0-91BB-8F8F9420742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9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2053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Oval 7">
              <a:extLst>
                <a:ext uri="{FF2B5EF4-FFF2-40B4-BE49-F238E27FC236}">
                  <a16:creationId xmlns:a16="http://schemas.microsoft.com/office/drawing/2014/main" id="{36F7D59B-E3F0-41EF-920B-232D0ACB6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2" name="Oval 8">
              <a:extLst>
                <a:ext uri="{FF2B5EF4-FFF2-40B4-BE49-F238E27FC236}">
                  <a16:creationId xmlns:a16="http://schemas.microsoft.com/office/drawing/2014/main" id="{E1DF9CC3-D496-4992-8AC6-8C865A96D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3" name="AutoShape 9">
              <a:extLst>
                <a:ext uri="{FF2B5EF4-FFF2-40B4-BE49-F238E27FC236}">
                  <a16:creationId xmlns:a16="http://schemas.microsoft.com/office/drawing/2014/main" id="{749FB033-795E-428F-A049-B7C5EADA8B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10717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78C439-DEFA-4714-B62A-1C4D35283D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sz="1800" dirty="0"/>
              <a:t>Write the final version of the code in one go if implementation is obvious</a:t>
            </a:r>
          </a:p>
          <a:p>
            <a:pPr lvl="1" eaLnBrk="1" hangingPunct="1"/>
            <a:r>
              <a:rPr lang="en-US" dirty="0"/>
              <a:t>Often used when the path is a very familiar one</a:t>
            </a:r>
          </a:p>
          <a:p>
            <a:pPr lvl="1" eaLnBrk="1" hangingPunct="1"/>
            <a:r>
              <a:rPr lang="en-US" dirty="0"/>
              <a:t>Using a familiar API</a:t>
            </a:r>
          </a:p>
          <a:p>
            <a:pPr eaLnBrk="1" hangingPunct="1"/>
            <a:r>
              <a:rPr lang="en-US" sz="1800" dirty="0"/>
              <a:t>Implementation should be a small enough chunk that we have high confidence in solution</a:t>
            </a:r>
          </a:p>
          <a:p>
            <a:pPr lvl="1" eaLnBrk="1" hangingPunct="1"/>
            <a:r>
              <a:rPr lang="en-US" dirty="0"/>
              <a:t>Avoid writing code and running test and going back and fixing code</a:t>
            </a:r>
          </a:p>
          <a:p>
            <a:pPr lvl="1" eaLnBrk="1" hangingPunct="1"/>
            <a:r>
              <a:rPr lang="en-US" dirty="0"/>
              <a:t>Ideally, should be able to write the code and “know” it’s going to work</a:t>
            </a:r>
          </a:p>
          <a:p>
            <a:pPr lvl="1" eaLnBrk="1" hangingPunct="1"/>
            <a:r>
              <a:rPr lang="en-US" dirty="0"/>
              <a:t>Otherwise, work in smaller chunks</a:t>
            </a:r>
          </a:p>
          <a:p>
            <a:pPr lvl="1" eaLnBrk="1" hangingPunct="1"/>
            <a:endParaRPr 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F84066E-F5CF-4D83-B508-0BD7B7B26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Write Final Code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F532CC74-032E-4251-9EC8-5EEFEB381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248" y="4558238"/>
            <a:ext cx="10385113" cy="132279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public class PointOfSaleEngine {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public BigDecimal getTotalCost(BigDecimal listPrice, BigDecimal taxRate){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   return listPrice.multiply(taxRate.add(BigDecimal.ONE));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>
              <a:buFontTx/>
              <a:buAutoNum type="arabicPeriod"/>
            </a:pPr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813576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CB2755-FD75-4EAD-BD44-4C06797EA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Fake the functionality if following a breadth-first strategy</a:t>
            </a:r>
          </a:p>
          <a:p>
            <a:pPr lvl="1" eaLnBrk="1" hangingPunct="1"/>
            <a:r>
              <a:rPr lang="en-US" dirty="0"/>
              <a:t>To come back to actual behavior later</a:t>
            </a:r>
          </a:p>
          <a:p>
            <a:pPr lvl="1" eaLnBrk="1" hangingPunct="1"/>
            <a:r>
              <a:rPr lang="en-US" dirty="0"/>
              <a:t>Usually done by returning a hardcoded value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246282-0B2F-469B-A8DC-C4B15A335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Fake Implementation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9B5AFF3-A6FC-4ED3-9CDB-CA230B280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8355" y="3429000"/>
            <a:ext cx="6930411" cy="1322798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public class TaxSchedule {</a:t>
            </a:r>
          </a:p>
          <a:p>
            <a:pPr marL="342903" indent="-342903"/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public BigDecimal getTaxRate(ItemType itemType{</a:t>
            </a:r>
          </a:p>
          <a:p>
            <a:pPr marL="342903" indent="-342903"/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    return new BigDecimal(0.05);</a:t>
            </a:r>
          </a:p>
          <a:p>
            <a:pPr marL="342903" indent="-342903"/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   }</a:t>
            </a:r>
          </a:p>
          <a:p>
            <a:pPr marL="342903" indent="-342903"/>
            <a:r>
              <a:rPr lang="en-US" sz="1599" dirty="0">
                <a:solidFill>
                  <a:schemeClr val="tx1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032348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3B5F26A-3CD7-4D7F-BBD2-35306D24C2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/>
            <a:r>
              <a:rPr lang="en-US" dirty="0"/>
              <a:t>Use anonymous inner classes to inject very simple fake dependencies</a:t>
            </a:r>
          </a:p>
          <a:p>
            <a:pPr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For slightly more complex dependencies, use named inner classes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2C2EFD-E955-45B5-A357-EAEC84AEC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Injecting Fake Dependencies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B84DEAE6-7535-4D0D-8E52-FAA6A50131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389" y="2353514"/>
            <a:ext cx="5278170" cy="600164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100" dirty="0">
                <a:solidFill>
                  <a:schemeClr val="tx1"/>
                </a:solidFill>
              </a:rPr>
              <a:t>public interface TaxRateProvider {</a:t>
            </a:r>
          </a:p>
          <a:p>
            <a:r>
              <a:rPr lang="en-US" sz="1100" dirty="0">
                <a:solidFill>
                  <a:schemeClr val="tx1"/>
                </a:solidFill>
              </a:rPr>
              <a:t>   BigDecimal getTaxRate(ItemType itemType);</a:t>
            </a:r>
          </a:p>
          <a:p>
            <a:r>
              <a:rPr lang="en-US" sz="1100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46499542-A0B3-4A69-95DA-B0CFD67B58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8549" y="3290429"/>
            <a:ext cx="6449085" cy="93871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100" dirty="0">
                <a:solidFill>
                  <a:schemeClr val="tx1"/>
                </a:solidFill>
              </a:rPr>
              <a:t>// SalesTaxEngine</a:t>
            </a:r>
          </a:p>
          <a:p>
            <a:r>
              <a:rPr lang="en-US" sz="1100" dirty="0">
                <a:solidFill>
                  <a:schemeClr val="tx1"/>
                </a:solidFill>
              </a:rPr>
              <a:t>private TaxRateProvider taxRateProvider;</a:t>
            </a:r>
          </a:p>
          <a:p>
            <a:r>
              <a:rPr lang="en-US" sz="1100" dirty="0">
                <a:solidFill>
                  <a:schemeClr val="tx1"/>
                </a:solidFill>
              </a:rPr>
              <a:t>public void setTaxRateProvider(TaxRateProvider provider){</a:t>
            </a:r>
          </a:p>
          <a:p>
            <a:r>
              <a:rPr lang="en-US" sz="1100" dirty="0">
                <a:solidFill>
                  <a:schemeClr val="tx1"/>
                </a:solidFill>
              </a:rPr>
              <a:t>  this.taxRateProvider = provider;</a:t>
            </a:r>
          </a:p>
          <a:p>
            <a:r>
              <a:rPr lang="en-US" sz="1100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D53F57E7-7D7F-4690-B241-77D372AE11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1218" y="4449913"/>
            <a:ext cx="6678440" cy="938719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100" dirty="0">
                <a:solidFill>
                  <a:schemeClr val="tx1"/>
                </a:solidFill>
              </a:rPr>
              <a:t>mySalesTaxEngine.setTaxRateProvider( new TaxRateProvider(){</a:t>
            </a:r>
          </a:p>
          <a:p>
            <a:r>
              <a:rPr lang="en-US" sz="1100" dirty="0">
                <a:solidFill>
                  <a:schemeClr val="tx1"/>
                </a:solidFill>
              </a:rPr>
              <a:t>   public BigDecimal getTaxRate(ItemType itemType){</a:t>
            </a:r>
          </a:p>
          <a:p>
            <a:r>
              <a:rPr lang="en-US" sz="1100" dirty="0">
                <a:solidFill>
                  <a:schemeClr val="tx1"/>
                </a:solidFill>
              </a:rPr>
              <a:t>      return new BigDecimal(0.05);</a:t>
            </a:r>
          </a:p>
          <a:p>
            <a:r>
              <a:rPr lang="en-US" sz="1100" dirty="0">
                <a:solidFill>
                  <a:schemeClr val="tx1"/>
                </a:solidFill>
              </a:rPr>
              <a:t>   }</a:t>
            </a:r>
          </a:p>
          <a:p>
            <a:r>
              <a:rPr lang="en-US" sz="1100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716259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179381-928C-4A5E-9CCF-7C5C568934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For involved dependencies, use external helper class</a:t>
            </a:r>
          </a:p>
          <a:p>
            <a:pPr lvl="1"/>
            <a:r>
              <a:rPr lang="en-US" dirty="0"/>
              <a:t>Or make the test class itself implement the desired interface (“self-shunt”)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37AF98-5F45-40D7-9580-FE001B2F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Self-Shunt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77BA7BE8-9256-4115-8100-BB7343EA42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9255" y="3352800"/>
            <a:ext cx="8253489" cy="2061077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>
              <a:defRPr>
                <a:latin typeface="Courier New" pitchFamily="49" charset="0"/>
              </a:defRPr>
            </a:lvl1pPr>
          </a:lstStyle>
          <a:p>
            <a:r>
              <a:rPr lang="en-US" sz="1599" dirty="0">
                <a:solidFill>
                  <a:schemeClr val="tx1"/>
                </a:solidFill>
              </a:rPr>
              <a:t>public class SalesTaxEngineTest implements TaxRateProvider {</a:t>
            </a:r>
          </a:p>
          <a:p>
            <a:r>
              <a:rPr lang="en-US" sz="1599" dirty="0">
                <a:solidFill>
                  <a:schemeClr val="tx1"/>
                </a:solidFill>
              </a:rPr>
              <a:t>  // implement all the methods required by TaxRateProvider</a:t>
            </a:r>
          </a:p>
          <a:p>
            <a:endParaRPr lang="en-US" sz="1599" dirty="0">
              <a:solidFill>
                <a:schemeClr val="tx1"/>
              </a:solidFill>
            </a:endParaRPr>
          </a:p>
          <a:p>
            <a:r>
              <a:rPr lang="en-US" sz="1599" dirty="0">
                <a:solidFill>
                  <a:schemeClr val="tx1"/>
                </a:solidFill>
              </a:rPr>
              <a:t>  @Test someMethod(){</a:t>
            </a:r>
          </a:p>
          <a:p>
            <a:r>
              <a:rPr lang="en-US" sz="1599" dirty="0">
                <a:solidFill>
                  <a:schemeClr val="tx1"/>
                </a:solidFill>
              </a:rPr>
              <a:t>     SalesTaxEngine taxEngine = …;</a:t>
            </a:r>
          </a:p>
          <a:p>
            <a:r>
              <a:rPr lang="en-US" sz="1599" dirty="0">
                <a:solidFill>
                  <a:schemeClr val="tx1"/>
                </a:solidFill>
              </a:rPr>
              <a:t>     taxEngine.setTaxRateProvider( this );</a:t>
            </a:r>
          </a:p>
          <a:p>
            <a:r>
              <a:rPr lang="en-US" sz="1599" dirty="0">
                <a:solidFill>
                  <a:schemeClr val="tx1"/>
                </a:solidFill>
              </a:rPr>
              <a:t>   }</a:t>
            </a:r>
          </a:p>
          <a:p>
            <a:r>
              <a:rPr lang="en-US" sz="1599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40561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C80202D-8022-405A-802D-D523BE6504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The third implementation strategy is pursue a middle ground</a:t>
            </a:r>
          </a:p>
          <a:p>
            <a:pPr lvl="1" eaLnBrk="1" hangingPunct="1"/>
            <a:r>
              <a:rPr lang="en-US" dirty="0"/>
              <a:t>Start with fake implementation</a:t>
            </a:r>
          </a:p>
          <a:p>
            <a:pPr lvl="1" eaLnBrk="1" hangingPunct="1"/>
            <a:r>
              <a:rPr lang="en-US" dirty="0"/>
              <a:t>Write test that illustrates why fake implementation doesn’t work</a:t>
            </a:r>
          </a:p>
          <a:p>
            <a:pPr lvl="1" eaLnBrk="1" hangingPunct="1"/>
            <a:r>
              <a:rPr lang="en-US" dirty="0"/>
              <a:t>Write code to pass the test</a:t>
            </a:r>
          </a:p>
          <a:p>
            <a:pPr lvl="1" eaLnBrk="1" hangingPunct="1"/>
            <a:r>
              <a:rPr lang="en-US" dirty="0"/>
              <a:t>Then write next test</a:t>
            </a:r>
          </a:p>
          <a:p>
            <a:pPr lvl="1" eaLnBrk="1" hangingPunct="1"/>
            <a:r>
              <a:rPr lang="en-US" dirty="0"/>
              <a:t>Then write code to pass that test</a:t>
            </a:r>
          </a:p>
          <a:p>
            <a:pPr lvl="1" eaLnBrk="1" hangingPunct="1"/>
            <a:r>
              <a:rPr lang="en-US" dirty="0"/>
              <a:t>…</a:t>
            </a:r>
          </a:p>
          <a:p>
            <a:pPr eaLnBrk="1" hangingPunct="1"/>
            <a:r>
              <a:rPr lang="en-US" dirty="0"/>
              <a:t>Narrow the solution space as you write tests</a:t>
            </a:r>
          </a:p>
          <a:p>
            <a:pPr lvl="1" eaLnBrk="1" hangingPunct="1"/>
            <a:r>
              <a:rPr lang="en-US" dirty="0"/>
              <a:t>Get to understand the problem</a:t>
            </a:r>
          </a:p>
          <a:p>
            <a:pPr lvl="1" eaLnBrk="1" hangingPunct="1"/>
            <a:r>
              <a:rPr lang="en-US" dirty="0"/>
              <a:t>Get to handle all the corner cases</a:t>
            </a:r>
          </a:p>
          <a:p>
            <a:pPr eaLnBrk="1" hangingPunct="1"/>
            <a:r>
              <a:rPr lang="en-US" dirty="0"/>
              <a:t>This is the strategy we followed in Chapter 2</a:t>
            </a:r>
          </a:p>
          <a:p>
            <a:pPr lvl="1" eaLnBrk="1" hangingPunct="1"/>
            <a:r>
              <a:rPr lang="en-US" dirty="0"/>
              <a:t>The strategy most associated with TDD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4A8C77-509F-4E59-8F7D-E8187FC3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Triangulation</a:t>
            </a:r>
          </a:p>
        </p:txBody>
      </p:sp>
    </p:spTree>
    <p:extLst>
      <p:ext uri="{BB962C8B-B14F-4D97-AF65-F5344CB8AC3E}">
        <p14:creationId xmlns:p14="http://schemas.microsoft.com/office/powerpoint/2010/main" val="9306711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EFC99B-BE47-47E7-A303-7227520991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TDD involves constantly iterating through three stages: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keys to TDD:</a:t>
            </a:r>
          </a:p>
          <a:p>
            <a:pPr lvl="1"/>
            <a:r>
              <a:rPr lang="en-US" dirty="0"/>
              <a:t>Always start off with a test</a:t>
            </a:r>
          </a:p>
          <a:p>
            <a:pPr lvl="2"/>
            <a:r>
              <a:rPr lang="en-US" dirty="0"/>
              <a:t>So that you have a goal in mind</a:t>
            </a:r>
          </a:p>
          <a:p>
            <a:pPr lvl="1"/>
            <a:r>
              <a:rPr lang="en-US" dirty="0"/>
              <a:t>Write code to make the test pass</a:t>
            </a:r>
          </a:p>
          <a:p>
            <a:pPr lvl="2"/>
            <a:r>
              <a:rPr lang="en-US" dirty="0"/>
              <a:t>This way, most of your code is covered by a test</a:t>
            </a:r>
          </a:p>
          <a:p>
            <a:pPr lvl="1"/>
            <a:r>
              <a:rPr lang="en-US" dirty="0"/>
              <a:t>Refactor to improve the design of code after change</a:t>
            </a:r>
          </a:p>
          <a:p>
            <a:pPr lvl="2"/>
            <a:r>
              <a:rPr lang="en-US" dirty="0"/>
              <a:t>Provides scaffolding, so that you can improve design without changing behavior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AA58D2-8F64-48C0-88A1-C65553E25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Red-Green-Refactor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2B0E81D-7578-4898-B1B7-2997A0EDA883}"/>
              </a:ext>
            </a:extLst>
          </p:cNvPr>
          <p:cNvGrpSpPr/>
          <p:nvPr/>
        </p:nvGrpSpPr>
        <p:grpSpPr>
          <a:xfrm>
            <a:off x="3945442" y="2392125"/>
            <a:ext cx="4316238" cy="1921350"/>
            <a:chOff x="4800600" y="1048863"/>
            <a:chExt cx="4316238" cy="1921350"/>
          </a:xfrm>
        </p:grpSpPr>
        <p:graphicFrame>
          <p:nvGraphicFramePr>
            <p:cNvPr id="9" name="Object 5">
              <a:extLst>
                <a:ext uri="{FF2B5EF4-FFF2-40B4-BE49-F238E27FC236}">
                  <a16:creationId xmlns:a16="http://schemas.microsoft.com/office/drawing/2014/main" id="{93F64686-CC99-4E86-9F80-DCCB6C3AEFD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00600" y="1371600"/>
            <a:ext cx="4027488" cy="15986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5" name="Visio" r:id="rId3" imgW="4028140" imgH="1599229" progId="">
                    <p:embed/>
                  </p:oleObj>
                </mc:Choice>
                <mc:Fallback>
                  <p:oleObj name="Visio" r:id="rId3" imgW="4028140" imgH="1599229" progId="">
                    <p:embed/>
                    <p:pic>
                      <p:nvPicPr>
                        <p:cNvPr id="15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0600" y="1371600"/>
                          <a:ext cx="4027488" cy="15986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9BA109B0-E118-41F4-AEA4-CE4CD895D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71712" y="1048863"/>
              <a:ext cx="515566" cy="515566"/>
            </a:xfrm>
            <a:prstGeom prst="ellipse">
              <a:avLst/>
            </a:prstGeom>
            <a:solidFill>
              <a:srgbClr val="C00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Red</a:t>
              </a:r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B79956CE-D3EA-4765-ADC5-2EE738548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9210" y="1048863"/>
              <a:ext cx="515566" cy="515566"/>
            </a:xfrm>
            <a:prstGeom prst="ellipse">
              <a:avLst/>
            </a:prstGeom>
            <a:solidFill>
              <a:srgbClr val="008000"/>
            </a:solidFill>
            <a:ln w="9525">
              <a:noFill/>
              <a:round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ctr"/>
            <a:lstStyle/>
            <a:p>
              <a:pPr algn="ctr"/>
              <a:r>
                <a:rPr lang="en-US" sz="1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lt"/>
                </a:rPr>
                <a:t>Green</a:t>
              </a:r>
            </a:p>
          </p:txBody>
        </p:sp>
        <p:sp>
          <p:nvSpPr>
            <p:cNvPr id="12" name="AutoShape 9">
              <a:extLst>
                <a:ext uri="{FF2B5EF4-FFF2-40B4-BE49-F238E27FC236}">
                  <a16:creationId xmlns:a16="http://schemas.microsoft.com/office/drawing/2014/main" id="{7614EEC3-EDCF-4DFF-89BE-FF0A56AE2D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56346" y="1067540"/>
              <a:ext cx="760492" cy="478212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 w="9525">
              <a:noFill/>
              <a:miter lim="800000"/>
              <a:headEnd/>
              <a:tailEnd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 anchor="t"/>
            <a:lstStyle/>
            <a:p>
              <a:pPr algn="ctr"/>
              <a:r>
                <a:rPr lang="en-US" sz="1000" b="1" dirty="0">
                  <a:latin typeface="+mj-lt"/>
                </a:rPr>
                <a:t>Refactor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826453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00BAEE-7678-4133-8E25-6CEB867424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When refactoring, refactor both the system and the tests</a:t>
            </a:r>
          </a:p>
          <a:p>
            <a:pPr lvl="1" eaLnBrk="1" hangingPunct="1"/>
            <a:r>
              <a:rPr lang="en-US" dirty="0"/>
              <a:t>In particular, look for redundant tests</a:t>
            </a:r>
          </a:p>
          <a:p>
            <a:pPr lvl="1" eaLnBrk="1" hangingPunct="1"/>
            <a:r>
              <a:rPr lang="en-US" dirty="0"/>
              <a:t>Often more complex tests end up encompassing simpler ones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ED2B74B-DC70-4619-8F66-425B2CD82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Redundant Tests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2EDE3B94-ECB6-4ABF-8680-491E5189A3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8526" y="3123152"/>
            <a:ext cx="7694948" cy="2862322"/>
          </a:xfrm>
          <a:prstGeom prst="rect">
            <a:avLst/>
          </a:prstGeom>
          <a:noFill/>
          <a:ln w="28575" algn="ctr">
            <a:solidFill>
              <a:schemeClr val="accent2">
                <a:lumMod val="20000"/>
                <a:lumOff val="80000"/>
              </a:schemeClr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public void testExits()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g1.open(true);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g2.open(true);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g1.open(false);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assertEquals(1, e.getNumVisitors());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public void testLockFailWithVisitors() {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g1.open(true);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g2.open(true);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g1.open(false);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assertEquals("exiting failed", 1, e.getNumVisitors());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assertTrue("lock should have worked", g1.lockGate());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	assertFalse("visitor still inside", g2.lockGate());</a:t>
            </a:r>
          </a:p>
          <a:p>
            <a:pPr marL="342903" indent="-342903"/>
            <a:r>
              <a:rPr lang="en-US" sz="1200" dirty="0">
                <a:solidFill>
                  <a:schemeClr val="tx1"/>
                </a:solidFill>
                <a:latin typeface="Courier New" pitchFamily="49" charset="0"/>
              </a:rPr>
              <a:t>	}</a:t>
            </a:r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5A0CE3A1-6449-415E-99B3-D9392A3B46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4944" y="3275111"/>
            <a:ext cx="1398140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 sz="1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>
                <a:latin typeface="+mj-lt"/>
              </a:rPr>
              <a:t>Redundant test</a:t>
            </a:r>
          </a:p>
        </p:txBody>
      </p:sp>
    </p:spTree>
    <p:extLst>
      <p:ext uri="{BB962C8B-B14F-4D97-AF65-F5344CB8AC3E}">
        <p14:creationId xmlns:p14="http://schemas.microsoft.com/office/powerpoint/2010/main" val="20310441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9AA51DD-23D9-495C-96A6-9AB50FD28E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Often, programming involves using an unfamiliar API</a:t>
            </a:r>
          </a:p>
          <a:p>
            <a:pPr lvl="1"/>
            <a:r>
              <a:rPr lang="en-US" dirty="0"/>
              <a:t>Assume that due to roundoff concerns, it’s been mandated that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PointOfSaleEngine</a:t>
            </a:r>
            <a:r>
              <a:rPr lang="en-US" dirty="0"/>
              <a:t> has to 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BigDecimal</a:t>
            </a:r>
            <a:r>
              <a:rPr lang="en-US" dirty="0"/>
              <a:t> throughout</a:t>
            </a:r>
          </a:p>
          <a:p>
            <a:r>
              <a:rPr lang="en-US" dirty="0"/>
              <a:t>Don’t pollute the production code base</a:t>
            </a:r>
          </a:p>
          <a:p>
            <a:pPr lvl="1"/>
            <a:r>
              <a:rPr lang="en-US" dirty="0"/>
              <a:t>Learn how to use an API separate from normal code</a:t>
            </a:r>
          </a:p>
          <a:p>
            <a:pPr lvl="1"/>
            <a:r>
              <a:rPr lang="en-US" dirty="0"/>
              <a:t>Then, use knowledge gained to write production code base</a:t>
            </a:r>
          </a:p>
          <a:p>
            <a:pPr lvl="1"/>
            <a:r>
              <a:rPr lang="en-US" dirty="0"/>
              <a:t>Called a “spike”</a:t>
            </a:r>
          </a:p>
          <a:p>
            <a:r>
              <a:rPr lang="en-US" dirty="0"/>
              <a:t>Spikes involve writing learning tests</a:t>
            </a:r>
          </a:p>
          <a:p>
            <a:pPr lvl="1"/>
            <a:r>
              <a:rPr lang="en-US" dirty="0"/>
              <a:t>Learning by doing</a:t>
            </a:r>
          </a:p>
          <a:p>
            <a:pPr lvl="1"/>
            <a:r>
              <a:rPr lang="en-US" dirty="0"/>
              <a:t>Learning through examples 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3471E8-D487-482B-A9F3-F21B7963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Spikes</a:t>
            </a:r>
          </a:p>
        </p:txBody>
      </p:sp>
    </p:spTree>
    <p:extLst>
      <p:ext uri="{BB962C8B-B14F-4D97-AF65-F5344CB8AC3E}">
        <p14:creationId xmlns:p14="http://schemas.microsoft.com/office/powerpoint/2010/main" val="369981080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7FC349-7A12-4DFB-B7DE-1631AFC2AE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eaLnBrk="1" hangingPunct="1"/>
            <a:r>
              <a:rPr lang="en-US" dirty="0"/>
              <a:t>Once you have an idea of what to implement (breadth-first/depth-first)</a:t>
            </a:r>
          </a:p>
          <a:p>
            <a:pPr lvl="1" eaLnBrk="1" hangingPunct="1"/>
            <a:r>
              <a:rPr lang="en-US" dirty="0"/>
              <a:t>And the APIs you will use to implement it (learning-spikes)</a:t>
            </a:r>
          </a:p>
          <a:p>
            <a:pPr lvl="1" eaLnBrk="1" hangingPunct="1"/>
            <a:r>
              <a:rPr lang="en-US" dirty="0"/>
              <a:t>Write the test</a:t>
            </a:r>
          </a:p>
          <a:p>
            <a:pPr eaLnBrk="1" hangingPunct="1"/>
            <a:r>
              <a:rPr lang="en-US" dirty="0"/>
              <a:t>Then implement the code</a:t>
            </a:r>
          </a:p>
          <a:p>
            <a:pPr lvl="1" eaLnBrk="1" hangingPunct="1"/>
            <a:r>
              <a:rPr lang="en-US" dirty="0"/>
              <a:t>Choose the simplest possible implementation</a:t>
            </a:r>
          </a:p>
          <a:p>
            <a:pPr lvl="1" eaLnBrk="1" hangingPunct="1"/>
            <a:r>
              <a:rPr lang="en-US" dirty="0"/>
              <a:t>Make sure that tests pass</a:t>
            </a:r>
          </a:p>
          <a:p>
            <a:pPr eaLnBrk="1" hangingPunct="1"/>
            <a:r>
              <a:rPr lang="en-US" dirty="0"/>
              <a:t>Then, refactor code to use more cleaner or more flexible design</a:t>
            </a:r>
          </a:p>
          <a:p>
            <a:pPr lvl="1" eaLnBrk="1" hangingPunct="1"/>
            <a:r>
              <a:rPr lang="en-US" dirty="0"/>
              <a:t>The tests will help prevent bugs from seeping in</a:t>
            </a:r>
          </a:p>
          <a:p>
            <a:pPr eaLnBrk="1" hangingPunct="1"/>
            <a:r>
              <a:rPr lang="en-US" dirty="0"/>
              <a:t>Alternately, write completely separate implementation</a:t>
            </a:r>
          </a:p>
          <a:p>
            <a:pPr lvl="1" eaLnBrk="1" hangingPunct="1"/>
            <a:r>
              <a:rPr lang="en-US" dirty="0"/>
              <a:t>Then, switch over the implementation</a:t>
            </a:r>
          </a:p>
          <a:p>
            <a:pPr eaLnBrk="1" hangingPunct="1"/>
            <a:r>
              <a:rPr lang="en-US" dirty="0"/>
              <a:t>How do you know when code needs refactoring?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E090D75-C00A-4658-8A21-F69AFFFA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Refactor</a:t>
            </a:r>
          </a:p>
        </p:txBody>
      </p:sp>
    </p:spTree>
    <p:extLst>
      <p:ext uri="{BB962C8B-B14F-4D97-AF65-F5344CB8AC3E}">
        <p14:creationId xmlns:p14="http://schemas.microsoft.com/office/powerpoint/2010/main" val="365448858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4ABED2-4C1E-47A0-98B9-1B4CC8F01977}"/>
              </a:ext>
            </a:extLst>
          </p:cNvPr>
          <p:cNvGrpSpPr/>
          <p:nvPr/>
        </p:nvGrpSpPr>
        <p:grpSpPr>
          <a:xfrm>
            <a:off x="4117713" y="1231135"/>
            <a:ext cx="4853993" cy="4395729"/>
            <a:chOff x="4399685" y="655859"/>
            <a:chExt cx="4853993" cy="4395729"/>
          </a:xfrm>
        </p:grpSpPr>
        <p:sp>
          <p:nvSpPr>
            <p:cNvPr id="4" name="TextBox 3"/>
            <p:cNvSpPr txBox="1"/>
            <p:nvPr/>
          </p:nvSpPr>
          <p:spPr>
            <a:xfrm>
              <a:off x="5236232" y="655859"/>
              <a:ext cx="40174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3600" b="1" dirty="0">
                  <a:latin typeface="Lato"/>
                </a:rPr>
                <a:t>Chapter Concepts</a:t>
              </a:r>
              <a:endParaRPr lang="id-ID" sz="3600" b="1" dirty="0">
                <a:latin typeface="Lato"/>
                <a:sym typeface="Lato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399685" y="683575"/>
              <a:ext cx="581025" cy="581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Book"/>
                <a:ea typeface="+mn-ea"/>
                <a:cs typeface="+mn-cs"/>
                <a:sym typeface="Arial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506347" y="831822"/>
              <a:ext cx="367700" cy="284530"/>
              <a:chOff x="5895975" y="3276601"/>
              <a:chExt cx="400050" cy="309563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/>
              </p:cNvSpPr>
              <p:nvPr/>
            </p:nvSpPr>
            <p:spPr bwMode="auto">
              <a:xfrm>
                <a:off x="6003925" y="3276601"/>
                <a:ext cx="292100" cy="61913"/>
              </a:xfrm>
              <a:custGeom>
                <a:avLst/>
                <a:gdLst>
                  <a:gd name="T0" fmla="*/ 4 w 76"/>
                  <a:gd name="T1" fmla="*/ 0 h 16"/>
                  <a:gd name="T2" fmla="*/ 72 w 76"/>
                  <a:gd name="T3" fmla="*/ 0 h 16"/>
                  <a:gd name="T4" fmla="*/ 76 w 76"/>
                  <a:gd name="T5" fmla="*/ 4 h 16"/>
                  <a:gd name="T6" fmla="*/ 76 w 76"/>
                  <a:gd name="T7" fmla="*/ 12 h 16"/>
                  <a:gd name="T8" fmla="*/ 72 w 76"/>
                  <a:gd name="T9" fmla="*/ 16 h 16"/>
                  <a:gd name="T10" fmla="*/ 4 w 76"/>
                  <a:gd name="T11" fmla="*/ 16 h 16"/>
                  <a:gd name="T12" fmla="*/ 0 w 76"/>
                  <a:gd name="T13" fmla="*/ 12 h 16"/>
                  <a:gd name="T14" fmla="*/ 0 w 76"/>
                  <a:gd name="T15" fmla="*/ 4 h 16"/>
                  <a:gd name="T16" fmla="*/ 4 w 7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16">
                    <a:moveTo>
                      <a:pt x="4" y="0"/>
                    </a:moveTo>
                    <a:cubicBezTo>
                      <a:pt x="72" y="0"/>
                      <a:pt x="72" y="0"/>
                      <a:pt x="72" y="0"/>
                    </a:cubicBezTo>
                    <a:cubicBezTo>
                      <a:pt x="74" y="0"/>
                      <a:pt x="76" y="2"/>
                      <a:pt x="76" y="4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4"/>
                      <a:pt x="74" y="16"/>
                      <a:pt x="7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6003925" y="3400426"/>
                <a:ext cx="231775" cy="61913"/>
              </a:xfrm>
              <a:custGeom>
                <a:avLst/>
                <a:gdLst>
                  <a:gd name="T0" fmla="*/ 4 w 60"/>
                  <a:gd name="T1" fmla="*/ 0 h 16"/>
                  <a:gd name="T2" fmla="*/ 56 w 60"/>
                  <a:gd name="T3" fmla="*/ 0 h 16"/>
                  <a:gd name="T4" fmla="*/ 60 w 60"/>
                  <a:gd name="T5" fmla="*/ 4 h 16"/>
                  <a:gd name="T6" fmla="*/ 60 w 60"/>
                  <a:gd name="T7" fmla="*/ 12 h 16"/>
                  <a:gd name="T8" fmla="*/ 56 w 60"/>
                  <a:gd name="T9" fmla="*/ 16 h 16"/>
                  <a:gd name="T10" fmla="*/ 4 w 60"/>
                  <a:gd name="T11" fmla="*/ 16 h 16"/>
                  <a:gd name="T12" fmla="*/ 0 w 60"/>
                  <a:gd name="T13" fmla="*/ 12 h 16"/>
                  <a:gd name="T14" fmla="*/ 0 w 60"/>
                  <a:gd name="T15" fmla="*/ 4 h 16"/>
                  <a:gd name="T16" fmla="*/ 4 w 60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16">
                    <a:moveTo>
                      <a:pt x="4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8" y="0"/>
                      <a:pt x="60" y="2"/>
                      <a:pt x="60" y="4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14"/>
                      <a:pt x="58" y="16"/>
                      <a:pt x="56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003925" y="3524251"/>
                <a:ext cx="277813" cy="61913"/>
              </a:xfrm>
              <a:custGeom>
                <a:avLst/>
                <a:gdLst>
                  <a:gd name="T0" fmla="*/ 4 w 72"/>
                  <a:gd name="T1" fmla="*/ 0 h 16"/>
                  <a:gd name="T2" fmla="*/ 68 w 72"/>
                  <a:gd name="T3" fmla="*/ 0 h 16"/>
                  <a:gd name="T4" fmla="*/ 72 w 72"/>
                  <a:gd name="T5" fmla="*/ 4 h 16"/>
                  <a:gd name="T6" fmla="*/ 72 w 72"/>
                  <a:gd name="T7" fmla="*/ 12 h 16"/>
                  <a:gd name="T8" fmla="*/ 68 w 72"/>
                  <a:gd name="T9" fmla="*/ 16 h 16"/>
                  <a:gd name="T10" fmla="*/ 4 w 72"/>
                  <a:gd name="T11" fmla="*/ 16 h 16"/>
                  <a:gd name="T12" fmla="*/ 0 w 72"/>
                  <a:gd name="T13" fmla="*/ 12 h 16"/>
                  <a:gd name="T14" fmla="*/ 0 w 72"/>
                  <a:gd name="T15" fmla="*/ 4 h 16"/>
                  <a:gd name="T16" fmla="*/ 4 w 72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16">
                    <a:moveTo>
                      <a:pt x="4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70" y="0"/>
                      <a:pt x="72" y="2"/>
                      <a:pt x="72" y="4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0" y="16"/>
                      <a:pt x="68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5895975" y="327660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5895975" y="3400426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5895975" y="3524251"/>
                <a:ext cx="60325" cy="61913"/>
              </a:xfrm>
              <a:custGeom>
                <a:avLst/>
                <a:gdLst>
                  <a:gd name="T0" fmla="*/ 4 w 16"/>
                  <a:gd name="T1" fmla="*/ 0 h 16"/>
                  <a:gd name="T2" fmla="*/ 12 w 16"/>
                  <a:gd name="T3" fmla="*/ 0 h 16"/>
                  <a:gd name="T4" fmla="*/ 16 w 16"/>
                  <a:gd name="T5" fmla="*/ 4 h 16"/>
                  <a:gd name="T6" fmla="*/ 16 w 16"/>
                  <a:gd name="T7" fmla="*/ 12 h 16"/>
                  <a:gd name="T8" fmla="*/ 12 w 16"/>
                  <a:gd name="T9" fmla="*/ 16 h 16"/>
                  <a:gd name="T10" fmla="*/ 4 w 16"/>
                  <a:gd name="T11" fmla="*/ 16 h 16"/>
                  <a:gd name="T12" fmla="*/ 0 w 16"/>
                  <a:gd name="T13" fmla="*/ 12 h 16"/>
                  <a:gd name="T14" fmla="*/ 0 w 16"/>
                  <a:gd name="T15" fmla="*/ 4 h 16"/>
                  <a:gd name="T16" fmla="*/ 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6" y="2"/>
                      <a:pt x="16" y="4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4"/>
                      <a:pt x="14" y="16"/>
                      <a:pt x="1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2" y="16"/>
                      <a:pt x="0" y="14"/>
                      <a:pt x="0" y="1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lang="id-ID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" name="Straight Connector 16"/>
            <p:cNvCxnSpPr/>
            <p:nvPr/>
          </p:nvCxnSpPr>
          <p:spPr>
            <a:xfrm>
              <a:off x="4690197" y="131888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690197" y="1822802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690197" y="233042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4980710" y="1563177"/>
              <a:ext cx="1596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Systematic TDD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980710" y="2548576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Testing Concepts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980710" y="2011469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b="1" dirty="0">
                  <a:solidFill>
                    <a:srgbClr val="138BB9"/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Smells</a:t>
              </a:r>
            </a:p>
          </p:txBody>
        </p:sp>
        <p:sp>
          <p:nvSpPr>
            <p:cNvPr id="42" name="Chevron 41">
              <a:extLst>
                <a:ext uri="{FF2B5EF4-FFF2-40B4-BE49-F238E27FC236}">
                  <a16:creationId xmlns:a16="http://schemas.microsoft.com/office/drawing/2014/main" id="{95020DA5-41EE-AF49-9A44-84F9F145BB20}"/>
                </a:ext>
              </a:extLst>
            </p:cNvPr>
            <p:cNvSpPr/>
            <p:nvPr/>
          </p:nvSpPr>
          <p:spPr>
            <a:xfrm>
              <a:off x="4590828" y="2130089"/>
              <a:ext cx="198738" cy="172183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3" name="Chevron 42">
              <a:extLst>
                <a:ext uri="{FF2B5EF4-FFF2-40B4-BE49-F238E27FC236}">
                  <a16:creationId xmlns:a16="http://schemas.microsoft.com/office/drawing/2014/main" id="{C002964E-62C1-DA43-9F12-EAB436A04C20}"/>
                </a:ext>
              </a:extLst>
            </p:cNvPr>
            <p:cNvSpPr/>
            <p:nvPr/>
          </p:nvSpPr>
          <p:spPr>
            <a:xfrm>
              <a:off x="4570508" y="264063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46" name="Chevron 45">
              <a:extLst>
                <a:ext uri="{FF2B5EF4-FFF2-40B4-BE49-F238E27FC236}">
                  <a16:creationId xmlns:a16="http://schemas.microsoft.com/office/drawing/2014/main" id="{545DE6F4-4235-A741-A6EC-9755646991F6}"/>
                </a:ext>
              </a:extLst>
            </p:cNvPr>
            <p:cNvSpPr/>
            <p:nvPr/>
          </p:nvSpPr>
          <p:spPr>
            <a:xfrm>
              <a:off x="4570508" y="1610744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EAF4BE-0566-4158-B074-3FEFB3663A5A}"/>
                </a:ext>
              </a:extLst>
            </p:cNvPr>
            <p:cNvCxnSpPr/>
            <p:nvPr/>
          </p:nvCxnSpPr>
          <p:spPr>
            <a:xfrm>
              <a:off x="4690197" y="2867534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42C1A61-EDEE-4ED4-A187-6731567975FE}"/>
                </a:ext>
              </a:extLst>
            </p:cNvPr>
            <p:cNvSpPr txBox="1"/>
            <p:nvPr/>
          </p:nvSpPr>
          <p:spPr>
            <a:xfrm>
              <a:off x="4980710" y="3085683"/>
              <a:ext cx="922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Patterns</a:t>
              </a:r>
            </a:p>
          </p:txBody>
        </p:sp>
        <p:sp>
          <p:nvSpPr>
            <p:cNvPr id="23" name="Chevron 42">
              <a:extLst>
                <a:ext uri="{FF2B5EF4-FFF2-40B4-BE49-F238E27FC236}">
                  <a16:creationId xmlns:a16="http://schemas.microsoft.com/office/drawing/2014/main" id="{69A1DED2-E1AB-4123-8632-515712B6601B}"/>
                </a:ext>
              </a:extLst>
            </p:cNvPr>
            <p:cNvSpPr/>
            <p:nvPr/>
          </p:nvSpPr>
          <p:spPr>
            <a:xfrm>
              <a:off x="4570508" y="3177739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744D25A-ADC1-4542-A560-BB358677C7A1}"/>
                </a:ext>
              </a:extLst>
            </p:cNvPr>
            <p:cNvCxnSpPr/>
            <p:nvPr/>
          </p:nvCxnSpPr>
          <p:spPr>
            <a:xfrm>
              <a:off x="4690197" y="3419375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6C9B0C8-49BF-4636-93FD-0E3EFA39ED4C}"/>
                </a:ext>
              </a:extLst>
            </p:cNvPr>
            <p:cNvCxnSpPr/>
            <p:nvPr/>
          </p:nvCxnSpPr>
          <p:spPr>
            <a:xfrm>
              <a:off x="4690197" y="3927000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02CEBD7-1B3B-4B46-9696-EE18E1A19C15}"/>
                </a:ext>
              </a:extLst>
            </p:cNvPr>
            <p:cNvSpPr txBox="1"/>
            <p:nvPr/>
          </p:nvSpPr>
          <p:spPr>
            <a:xfrm>
              <a:off x="4980710" y="4145149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TestNG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E68A79D-3689-49C2-BC6C-604DCD5CD97F}"/>
                </a:ext>
              </a:extLst>
            </p:cNvPr>
            <p:cNvSpPr txBox="1"/>
            <p:nvPr/>
          </p:nvSpPr>
          <p:spPr>
            <a:xfrm>
              <a:off x="4980710" y="3608042"/>
              <a:ext cx="1662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Code Coverage</a:t>
              </a:r>
            </a:p>
          </p:txBody>
        </p:sp>
        <p:sp>
          <p:nvSpPr>
            <p:cNvPr id="30" name="Chevron 41">
              <a:extLst>
                <a:ext uri="{FF2B5EF4-FFF2-40B4-BE49-F238E27FC236}">
                  <a16:creationId xmlns:a16="http://schemas.microsoft.com/office/drawing/2014/main" id="{7882652E-5B6A-4EFB-9C49-88C139FAD5AB}"/>
                </a:ext>
              </a:extLst>
            </p:cNvPr>
            <p:cNvSpPr/>
            <p:nvPr/>
          </p:nvSpPr>
          <p:spPr>
            <a:xfrm>
              <a:off x="4590828" y="372666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sp>
          <p:nvSpPr>
            <p:cNvPr id="31" name="Chevron 42">
              <a:extLst>
                <a:ext uri="{FF2B5EF4-FFF2-40B4-BE49-F238E27FC236}">
                  <a16:creationId xmlns:a16="http://schemas.microsoft.com/office/drawing/2014/main" id="{B73F910C-8287-4537-B165-2DE0A3CCCA91}"/>
                </a:ext>
              </a:extLst>
            </p:cNvPr>
            <p:cNvSpPr/>
            <p:nvPr/>
          </p:nvSpPr>
          <p:spPr>
            <a:xfrm>
              <a:off x="4570508" y="4237205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112EAF3-6F8C-4118-9761-B93F5AD6C680}"/>
                </a:ext>
              </a:extLst>
            </p:cNvPr>
            <p:cNvCxnSpPr/>
            <p:nvPr/>
          </p:nvCxnSpPr>
          <p:spPr>
            <a:xfrm>
              <a:off x="4690197" y="4464107"/>
              <a:ext cx="0" cy="280708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2CE5F-8586-41A3-8BD0-5DC45EF02126}"/>
                </a:ext>
              </a:extLst>
            </p:cNvPr>
            <p:cNvSpPr txBox="1"/>
            <p:nvPr/>
          </p:nvSpPr>
          <p:spPr>
            <a:xfrm>
              <a:off x="4980710" y="4682256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FFFF">
                      <a:lumMod val="65000"/>
                    </a:srgbClr>
                  </a:solidFill>
                  <a:latin typeface="Avenir Book" panose="02000503020000020003" pitchFamily="2" charset="0"/>
                  <a:ea typeface="Open Sans"/>
                  <a:cs typeface="Open Sans"/>
                </a:rPr>
                <a:t>Summary</a:t>
              </a:r>
            </a:p>
          </p:txBody>
        </p:sp>
        <p:sp>
          <p:nvSpPr>
            <p:cNvPr id="34" name="Chevron 42">
              <a:extLst>
                <a:ext uri="{FF2B5EF4-FFF2-40B4-BE49-F238E27FC236}">
                  <a16:creationId xmlns:a16="http://schemas.microsoft.com/office/drawing/2014/main" id="{FDF63BD1-F046-41B7-AB7F-1D4349B4B9A0}"/>
                </a:ext>
              </a:extLst>
            </p:cNvPr>
            <p:cNvSpPr/>
            <p:nvPr/>
          </p:nvSpPr>
          <p:spPr>
            <a:xfrm>
              <a:off x="4570508" y="4774312"/>
              <a:ext cx="198738" cy="17218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b="1" dirty="0">
                <a:solidFill>
                  <a:srgbClr val="FFFFFF"/>
                </a:solidFill>
                <a:latin typeface="Avenir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1638906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Preview">
      <a:dk1>
        <a:srgbClr val="000000"/>
      </a:dk1>
      <a:lt1>
        <a:srgbClr val="FFFFFF"/>
      </a:lt1>
      <a:dk2>
        <a:srgbClr val="464646"/>
      </a:dk2>
      <a:lt2>
        <a:srgbClr val="9B9B9B"/>
      </a:lt2>
      <a:accent1>
        <a:srgbClr val="138BB9"/>
      </a:accent1>
      <a:accent2>
        <a:srgbClr val="51C7BB"/>
      </a:accent2>
      <a:accent3>
        <a:srgbClr val="7ADC72"/>
      </a:accent3>
      <a:accent4>
        <a:srgbClr val="FF9F6E"/>
      </a:accent4>
      <a:accent5>
        <a:srgbClr val="DE406E"/>
      </a:accent5>
      <a:accent6>
        <a:srgbClr val="C83288"/>
      </a:accent6>
      <a:hlink>
        <a:srgbClr val="A05024"/>
      </a:hlink>
      <a:folHlink>
        <a:srgbClr val="FEC037"/>
      </a:folHlink>
    </a:clrScheme>
    <a:fontScheme name="Custom 10">
      <a:majorFont>
        <a:latin typeface="Lato"/>
        <a:ea typeface=""/>
        <a:cs typeface=""/>
      </a:majorFont>
      <a:minorFont>
        <a:latin typeface="Avenir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11922</Words>
  <Application>Microsoft Macintosh PowerPoint</Application>
  <PresentationFormat>Widescreen</PresentationFormat>
  <Paragraphs>1933</Paragraphs>
  <Slides>152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152</vt:i4>
      </vt:variant>
    </vt:vector>
  </HeadingPairs>
  <TitlesOfParts>
    <vt:vector size="163" baseType="lpstr">
      <vt:lpstr>Lato</vt:lpstr>
      <vt:lpstr>Calibri</vt:lpstr>
      <vt:lpstr>Arial</vt:lpstr>
      <vt:lpstr>Wingdings</vt:lpstr>
      <vt:lpstr>Century Schoolbook</vt:lpstr>
      <vt:lpstr>Open Sans</vt:lpstr>
      <vt:lpstr>Tahoma</vt:lpstr>
      <vt:lpstr>Courier New</vt:lpstr>
      <vt:lpstr>Avenir Book</vt:lpstr>
      <vt:lpstr>Office Theme</vt:lpstr>
      <vt:lpstr>Visio</vt:lpstr>
      <vt:lpstr>PowerPoint Presentation</vt:lpstr>
      <vt:lpstr>Chapter Objectives</vt:lpstr>
      <vt:lpstr>PowerPoint Presentation</vt:lpstr>
      <vt:lpstr>Challenges in Testing Software</vt:lpstr>
      <vt:lpstr>Extensibility</vt:lpstr>
      <vt:lpstr>Maintainability</vt:lpstr>
      <vt:lpstr>Testing During Development</vt:lpstr>
      <vt:lpstr>What Is TDD?</vt:lpstr>
      <vt:lpstr>Steps in TDD</vt:lpstr>
      <vt:lpstr>Advantages of TDD</vt:lpstr>
      <vt:lpstr>Advantages of TDD (continued)</vt:lpstr>
      <vt:lpstr>TDD and Iterative Development</vt:lpstr>
      <vt:lpstr>Evolutionary Design</vt:lpstr>
      <vt:lpstr>Acceptance TDD</vt:lpstr>
      <vt:lpstr>Summary: Why TDD?</vt:lpstr>
      <vt:lpstr>PowerPoint Presentation</vt:lpstr>
      <vt:lpstr>Goals of Testing</vt:lpstr>
      <vt:lpstr>Unit Test</vt:lpstr>
      <vt:lpstr>A Test Case Is a Class Containing Unit Tests</vt:lpstr>
      <vt:lpstr>Each Production Method Has Tests</vt:lpstr>
      <vt:lpstr>Unit Tests and Refactoring</vt:lpstr>
      <vt:lpstr>Refactoring Transformations</vt:lpstr>
      <vt:lpstr>Big vs. Small Refactorings</vt:lpstr>
      <vt:lpstr>Characteristics of a Good Unit Test</vt:lpstr>
      <vt:lpstr>Continuous Integration</vt:lpstr>
      <vt:lpstr>Continuous Integration Servers</vt:lpstr>
      <vt:lpstr>Unit Tests and Implementation Changes</vt:lpstr>
      <vt:lpstr>How to Have Complete Unit Tests</vt:lpstr>
      <vt:lpstr>Bugs and Unit Tests</vt:lpstr>
      <vt:lpstr>Red-Green-Refactor</vt:lpstr>
      <vt:lpstr>PowerPoint Presentation</vt:lpstr>
      <vt:lpstr>Chapter Summary</vt:lpstr>
      <vt:lpstr>PowerPoint Presentation</vt:lpstr>
      <vt:lpstr>Chapter Objectives</vt:lpstr>
      <vt:lpstr>PowerPoint Presentation</vt:lpstr>
      <vt:lpstr>What Is JUnit?</vt:lpstr>
      <vt:lpstr>JUnit Example</vt:lpstr>
      <vt:lpstr>Test-Driven Development with JUnit</vt:lpstr>
      <vt:lpstr>Tests as Specification</vt:lpstr>
      <vt:lpstr>Simplest Test</vt:lpstr>
      <vt:lpstr>A JUnit 4 Test</vt:lpstr>
      <vt:lpstr>Primary Aim of API Design: Usability</vt:lpstr>
      <vt:lpstr>First Test</vt:lpstr>
      <vt:lpstr>Getting Test to Compile</vt:lpstr>
      <vt:lpstr>PowerPoint Presentation</vt:lpstr>
      <vt:lpstr>Failing Test</vt:lpstr>
      <vt:lpstr>Static Imports</vt:lpstr>
      <vt:lpstr>assertTrue</vt:lpstr>
      <vt:lpstr>assertEquals</vt:lpstr>
      <vt:lpstr>Tolerance</vt:lpstr>
      <vt:lpstr>TDD: Next Step</vt:lpstr>
      <vt:lpstr>Simplest Green Bar</vt:lpstr>
      <vt:lpstr>What Next?</vt:lpstr>
      <vt:lpstr>Choosing Next Test</vt:lpstr>
      <vt:lpstr>Testing for Visiting Exhibit</vt:lpstr>
      <vt:lpstr>Back to Red</vt:lpstr>
      <vt:lpstr>On to Simplest Green Bar</vt:lpstr>
      <vt:lpstr>Refactoring the Test</vt:lpstr>
      <vt:lpstr>PowerPoint Presentation</vt:lpstr>
      <vt:lpstr>Refactoring Out the Fixtures</vt:lpstr>
      <vt:lpstr>Why Test Fixtures Should Not Be Fields</vt:lpstr>
      <vt:lpstr>Lifecycle of setUp and tearDown</vt:lpstr>
      <vt:lpstr>Setting Up Test Fixtures</vt:lpstr>
      <vt:lpstr>Order of @Before</vt:lpstr>
      <vt:lpstr>TDD: Red</vt:lpstr>
      <vt:lpstr>TDD: Green</vt:lpstr>
      <vt:lpstr>TDD: Refactor</vt:lpstr>
      <vt:lpstr>Refactoring: Extract Method</vt:lpstr>
      <vt:lpstr>Finished?</vt:lpstr>
      <vt:lpstr>Oops … Bug!</vt:lpstr>
      <vt:lpstr>TDD: Add Test</vt:lpstr>
      <vt:lpstr>TDD: Fix Bug</vt:lpstr>
      <vt:lpstr>Class-Wide setUp</vt:lpstr>
      <vt:lpstr>Prefer Class-Wide setUp to Constructor</vt:lpstr>
      <vt:lpstr>Ignoring a JUnit 4 Test</vt:lpstr>
      <vt:lpstr>PowerPoint Presentation</vt:lpstr>
      <vt:lpstr>Chapter Summary</vt:lpstr>
      <vt:lpstr>PowerPoint Presentation</vt:lpstr>
      <vt:lpstr>Chapter Objectives</vt:lpstr>
      <vt:lpstr>PowerPoint Presentation</vt:lpstr>
      <vt:lpstr>Decomposing Requirements</vt:lpstr>
      <vt:lpstr>From Requirements, Form Tests</vt:lpstr>
      <vt:lpstr>Programming By Intention</vt:lpstr>
      <vt:lpstr>What’s a Good Test?</vt:lpstr>
      <vt:lpstr>Grouping Tests</vt:lpstr>
      <vt:lpstr>Breadth-First to Depth-First</vt:lpstr>
      <vt:lpstr>Potential Test/Design Strategy</vt:lpstr>
      <vt:lpstr>Other Test Selection Strategies</vt:lpstr>
      <vt:lpstr>Implementation Strategies</vt:lpstr>
      <vt:lpstr>1. Write Final Code</vt:lpstr>
      <vt:lpstr>2. Fake Implementation</vt:lpstr>
      <vt:lpstr>Injecting Fake Dependencies</vt:lpstr>
      <vt:lpstr>Self-Shunt</vt:lpstr>
      <vt:lpstr>3. Triangulation</vt:lpstr>
      <vt:lpstr>Red-Green-Refactor</vt:lpstr>
      <vt:lpstr>Remove Redundant Tests</vt:lpstr>
      <vt:lpstr>Spikes</vt:lpstr>
      <vt:lpstr>When to Refactor</vt:lpstr>
      <vt:lpstr>PowerPoint Presentation</vt:lpstr>
      <vt:lpstr>Method Too Long</vt:lpstr>
      <vt:lpstr>Class Too Large</vt:lpstr>
      <vt:lpstr>Class Too Large: Refactoring</vt:lpstr>
      <vt:lpstr>Refactoring vs. Upfront Design</vt:lpstr>
      <vt:lpstr>Primitive Obsession</vt:lpstr>
      <vt:lpstr>Too Many Parameters</vt:lpstr>
      <vt:lpstr>Useable Parameters</vt:lpstr>
      <vt:lpstr>Branching Instead of Subclassing</vt:lpstr>
      <vt:lpstr>Similar Classes with  Different Interfaces</vt:lpstr>
      <vt:lpstr>Shotgun Surgery</vt:lpstr>
      <vt:lpstr>Lazy Classes and Dead Code</vt:lpstr>
      <vt:lpstr>Inappropriate Coupling</vt:lpstr>
      <vt:lpstr>PowerPoint Presentation</vt:lpstr>
      <vt:lpstr>Fixtures</vt:lpstr>
      <vt:lpstr>State-Based Testing</vt:lpstr>
      <vt:lpstr>Interaction-Based Testing</vt:lpstr>
      <vt:lpstr>Easy Mock</vt:lpstr>
      <vt:lpstr>Interaction-Based Testing  with EasyMock</vt:lpstr>
      <vt:lpstr>createNiceMock vs. createMock</vt:lpstr>
      <vt:lpstr>Limitations of Interaction-Based Testing</vt:lpstr>
      <vt:lpstr>Uses of Interaction-Based Testing</vt:lpstr>
      <vt:lpstr>Test Doubles</vt:lpstr>
      <vt:lpstr>Types of Test Doubles</vt:lpstr>
      <vt:lpstr>Dependency Injection</vt:lpstr>
      <vt:lpstr>Difficulty in Test Double</vt:lpstr>
      <vt:lpstr>Mockito</vt:lpstr>
      <vt:lpstr>PowerPoint Presentation</vt:lpstr>
      <vt:lpstr>Unit Testing Patterns</vt:lpstr>
      <vt:lpstr>Resulting State Assertion</vt:lpstr>
      <vt:lpstr>Guard Assertion</vt:lpstr>
      <vt:lpstr>Delta Assertion</vt:lpstr>
      <vt:lpstr>Custom Assertion</vt:lpstr>
      <vt:lpstr>Boundary Condition</vt:lpstr>
      <vt:lpstr>Parameterized Creation</vt:lpstr>
      <vt:lpstr>Automated tearDown</vt:lpstr>
      <vt:lpstr>Dealing with Legacy Code</vt:lpstr>
      <vt:lpstr>Test-Specific Constructor</vt:lpstr>
      <vt:lpstr>Extract Interfaces</vt:lpstr>
      <vt:lpstr>Test-Specific Subclass</vt:lpstr>
      <vt:lpstr>Privileged Access</vt:lpstr>
      <vt:lpstr>PowerPoint Presentation</vt:lpstr>
      <vt:lpstr>Why Measure Test Coverage?</vt:lpstr>
      <vt:lpstr>Code Coverage Is Not Enough</vt:lpstr>
      <vt:lpstr>Code Coverage Anti-Pattern</vt:lpstr>
      <vt:lpstr>Tools For Code Coverage</vt:lpstr>
      <vt:lpstr>EclEmma</vt:lpstr>
      <vt:lpstr>PowerPoint Presentation</vt:lpstr>
      <vt:lpstr>TestNG</vt:lpstr>
      <vt:lpstr>Grouping Tests</vt:lpstr>
      <vt:lpstr>Parameters to Test Methods</vt:lpstr>
      <vt:lpstr>Running Tests in Parallel</vt:lpstr>
      <vt:lpstr>PowerPoint Presentation</vt:lpstr>
      <vt:lpstr>Chapter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Components</dc:title>
  <dc:creator>Muse</dc:creator>
  <cp:lastModifiedBy>Rohan Rajore</cp:lastModifiedBy>
  <cp:revision>207</cp:revision>
  <dcterms:created xsi:type="dcterms:W3CDTF">2015-01-25T15:51:40Z</dcterms:created>
  <dcterms:modified xsi:type="dcterms:W3CDTF">2021-09-06T03:48:42Z</dcterms:modified>
</cp:coreProperties>
</file>